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5" r:id="rId4"/>
    <p:sldId id="259" r:id="rId5"/>
    <p:sldId id="276" r:id="rId6"/>
    <p:sldId id="270" r:id="rId7"/>
    <p:sldId id="260" r:id="rId8"/>
    <p:sldId id="271" r:id="rId9"/>
    <p:sldId id="272" r:id="rId10"/>
    <p:sldId id="265" r:id="rId11"/>
    <p:sldId id="27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EB0"/>
    <a:srgbClr val="E4E99F"/>
    <a:srgbClr val="C3E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6" name="Picture 2" descr="http://urok.shkola.of.by/minskaya-ablasnaya-bibliyateka-imya-a-s-pushkina-v2/2207_html_7ac6a51f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2055" y="-28453"/>
            <a:ext cx="2382580" cy="237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4750"/>
                    </a14:imgEffect>
                  </a14:imgLayer>
                </a14:imgProps>
              </a:ext>
            </a:extLst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с двумя скругленными противолежащими углами 9"/>
          <p:cNvSpPr/>
          <p:nvPr userDrawn="1"/>
        </p:nvSpPr>
        <p:spPr>
          <a:xfrm>
            <a:off x="467544" y="260648"/>
            <a:ext cx="8294750" cy="5904656"/>
          </a:xfrm>
          <a:prstGeom prst="round2DiagRect">
            <a:avLst/>
          </a:prstGeom>
          <a:gradFill flip="none" rotWithShape="1">
            <a:gsLst>
              <a:gs pos="0">
                <a:srgbClr val="C3E22A">
                  <a:tint val="66000"/>
                  <a:satMod val="160000"/>
                </a:srgbClr>
              </a:gs>
              <a:gs pos="50000">
                <a:srgbClr val="C3E22A">
                  <a:tint val="44500"/>
                  <a:satMod val="160000"/>
                </a:srgbClr>
              </a:gs>
              <a:gs pos="100000">
                <a:srgbClr val="C3E22A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с двумя скругленными противолежащими углами 6"/>
          <p:cNvSpPr/>
          <p:nvPr userDrawn="1"/>
        </p:nvSpPr>
        <p:spPr>
          <a:xfrm>
            <a:off x="467544" y="388841"/>
            <a:ext cx="8294750" cy="6169713"/>
          </a:xfrm>
          <a:prstGeom prst="round2DiagRect">
            <a:avLst/>
          </a:prstGeom>
          <a:noFill/>
          <a:ln w="76200">
            <a:solidFill>
              <a:srgbClr val="00B050"/>
            </a:solidFill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 err="1"/>
              <a:t>Е.В.Щербакова</a:t>
            </a:r>
            <a:r>
              <a:rPr lang="ru-RU" dirty="0"/>
              <a:t>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6" name="Picture 2" descr="http://centrtvorchosti.ucoz.ua/_si/0/96488433.jpg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4521" y="4437112"/>
            <a:ext cx="3096344" cy="2686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pi.ru/oge-i-gve-9/demoversii-specifikacii-kodifikatory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i="1" u="sng" dirty="0">
                <a:solidFill>
                  <a:schemeClr val="accent3">
                    <a:lumMod val="50000"/>
                  </a:schemeClr>
                </a:solidFill>
                <a:hlinkClick r:id="rId2"/>
              </a:rPr>
              <a:t>ИТОГОВОЕ СОБЕСЕДОВАНИЕ </a:t>
            </a:r>
            <a:br>
              <a:rPr lang="ru-RU" b="1" i="1" u="sng" dirty="0">
                <a:solidFill>
                  <a:schemeClr val="accent3">
                    <a:lumMod val="50000"/>
                  </a:schemeClr>
                </a:solidFill>
                <a:hlinkClick r:id="rId2"/>
              </a:rPr>
            </a:br>
            <a:r>
              <a:rPr lang="ru-RU" b="1" i="1" u="sng" dirty="0">
                <a:solidFill>
                  <a:schemeClr val="accent3">
                    <a:lumMod val="50000"/>
                  </a:schemeClr>
                </a:solidFill>
                <a:hlinkClick r:id="rId2"/>
              </a:rPr>
              <a:t>по русскому языку</a:t>
            </a:r>
            <a:endParaRPr lang="ru-RU" b="1" i="1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359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496944" cy="633670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11200" b="1" dirty="0"/>
              <a:t>Задание 4 - </a:t>
            </a:r>
            <a:r>
              <a:rPr lang="ru-RU" sz="11200" dirty="0"/>
              <a:t>условный диалог</a:t>
            </a:r>
          </a:p>
          <a:p>
            <a:pPr marL="0" indent="0">
              <a:buNone/>
            </a:pPr>
            <a:endParaRPr lang="ru-RU" sz="11200" dirty="0"/>
          </a:p>
          <a:p>
            <a:pPr>
              <a:buFont typeface="Wingdings" pitchFamily="2" charset="2"/>
              <a:buChar char="ü"/>
            </a:pPr>
            <a:r>
              <a:rPr lang="ru-RU" sz="9600" dirty="0"/>
              <a:t>По окончании монологического высказывания учащегося экзаменатор-собеседник задаёт три вопроса по теме;</a:t>
            </a:r>
          </a:p>
          <a:p>
            <a:pPr>
              <a:buFont typeface="Wingdings" pitchFamily="2" charset="2"/>
              <a:buChar char="ü"/>
            </a:pPr>
            <a:r>
              <a:rPr lang="ru-RU" sz="9600" dirty="0"/>
              <a:t>вопросы  подобраны таким образом, что помогают расширить и разнообразить содержательный и языковой аспект речи экзаменуемого, стимулировать его к использованию новых типов речи и расширению языкового материала.</a:t>
            </a:r>
          </a:p>
          <a:p>
            <a:pPr>
              <a:buFont typeface="Wingdings" pitchFamily="2" charset="2"/>
              <a:buChar char="ü"/>
            </a:pPr>
            <a:r>
              <a:rPr lang="ru-RU" sz="9600" dirty="0"/>
              <a:t>В зависимости от содержания монологического высказывания  учащихся  </a:t>
            </a:r>
            <a:r>
              <a:rPr lang="ru-RU" sz="9600" b="1" dirty="0"/>
              <a:t>экзаменатор вправе менять их последовательность, уточнять и дополнять информацию.</a:t>
            </a:r>
          </a:p>
          <a:p>
            <a:pPr>
              <a:buFont typeface="Wingdings" pitchFamily="2" charset="2"/>
              <a:buChar char="ü"/>
            </a:pPr>
            <a:r>
              <a:rPr lang="ru-RU" sz="9600" b="1" dirty="0">
                <a:solidFill>
                  <a:srgbClr val="FF0000"/>
                </a:solidFill>
              </a:rPr>
              <a:t>Диалог оценивается в целом по всем ответам учащегося на вопросы.</a:t>
            </a:r>
          </a:p>
          <a:p>
            <a:pPr>
              <a:buFont typeface="Wingdings" pitchFamily="2" charset="2"/>
              <a:buChar char="ü"/>
            </a:pPr>
            <a:r>
              <a:rPr lang="ru-RU" sz="9600" dirty="0"/>
              <a:t>Должна учитываться речевая ситуация;</a:t>
            </a:r>
          </a:p>
          <a:p>
            <a:pPr>
              <a:buFont typeface="Wingdings" pitchFamily="2" charset="2"/>
              <a:buChar char="ü"/>
            </a:pPr>
            <a:r>
              <a:rPr lang="ru-RU" sz="9600" b="1" dirty="0">
                <a:solidFill>
                  <a:srgbClr val="FF0000"/>
                </a:solidFill>
              </a:rPr>
              <a:t>Речевое оформление заданий 3 и 4 оценивается совместно.</a:t>
            </a:r>
            <a:r>
              <a:rPr lang="ru-RU" sz="9600" dirty="0"/>
              <a:t> </a:t>
            </a:r>
            <a:endParaRPr lang="ru-RU" sz="9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615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688632"/>
          </a:xfrm>
        </p:spPr>
        <p:txBody>
          <a:bodyPr>
            <a:normAutofit fontScale="62500" lnSpcReduction="20000"/>
          </a:bodyPr>
          <a:lstStyle/>
          <a:p>
            <a:r>
              <a:rPr lang="ru-RU" sz="3800" b="1" i="1" dirty="0">
                <a:solidFill>
                  <a:srgbClr val="FF0000"/>
                </a:solidFill>
              </a:rPr>
              <a:t>Проверка ответов  участников итогового собеседования завершается не позднее чем через пять календарных  дней с даты его проведения.</a:t>
            </a:r>
          </a:p>
          <a:p>
            <a:endParaRPr lang="ru-RU" sz="38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/>
              <a:t>                    ОЗНАКОМЛЕНИЕ С РЕЗУЛЬТАТАМИ ИТОГОВОГО СОБЕСЕДОВАНИЯ </a:t>
            </a:r>
          </a:p>
          <a:p>
            <a:r>
              <a:rPr lang="ru-RU" dirty="0"/>
              <a:t>Результаты итогового собеседования ("зачет"/"незачет") предоставляются в общеобразовательные организации для ознакомления с ними участников итогового собеседования не позднее дня, следующего за днем поступления сводных результатов итогового собеседования в РЦОИ из федеральной информационной системы обеспечения проведения государственной итоговой аттестации обучающихся. </a:t>
            </a:r>
          </a:p>
          <a:p>
            <a:r>
              <a:rPr lang="ru-RU" dirty="0"/>
              <a:t>Ознакомление с результатами итогового собеседования осуществляется общеобразовательной организацией, указанной в пункте 4.2 Порядка, под подпись в течение трех дней со дня поступления его результатов. </a:t>
            </a:r>
          </a:p>
          <a:p>
            <a:endParaRPr lang="ru-RU" dirty="0"/>
          </a:p>
          <a:p>
            <a:r>
              <a:rPr lang="ru-RU" b="1" dirty="0"/>
              <a:t>Проведение апелляций по результатам итогового собеседования не предусмотрено. </a:t>
            </a:r>
          </a:p>
          <a:p>
            <a:pPr marL="0" indent="0">
              <a:buNone/>
            </a:pP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6459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7941568" cy="4392488"/>
          </a:xfrm>
        </p:spPr>
        <p:txBody>
          <a:bodyPr>
            <a:normAutofit/>
          </a:bodyPr>
          <a:lstStyle/>
          <a:p>
            <a:r>
              <a:rPr lang="ru-RU" dirty="0"/>
              <a:t>Прохождение итогового собеседования является для выпускников девятых классов </a:t>
            </a:r>
            <a:r>
              <a:rPr lang="ru-RU" b="1" dirty="0">
                <a:solidFill>
                  <a:srgbClr val="0070C0"/>
                </a:solidFill>
              </a:rPr>
              <a:t>допуском к государственной итоговой аттестации                                                               </a:t>
            </a:r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5645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Итоговое собеседование пройдет   </a:t>
            </a:r>
            <a:r>
              <a:rPr lang="ru-RU" b="1" dirty="0" smtClean="0">
                <a:solidFill>
                  <a:srgbClr val="C00000"/>
                </a:solidFill>
              </a:rPr>
              <a:t>12 </a:t>
            </a:r>
            <a:r>
              <a:rPr lang="ru-RU" b="1" dirty="0" smtClean="0">
                <a:solidFill>
                  <a:srgbClr val="C00000"/>
                </a:solidFill>
              </a:rPr>
              <a:t>февраля </a:t>
            </a:r>
            <a:r>
              <a:rPr lang="ru-RU" b="1" dirty="0" smtClean="0">
                <a:solidFill>
                  <a:srgbClr val="C00000"/>
                </a:solidFill>
              </a:rPr>
              <a:t>2025 </a:t>
            </a:r>
            <a:r>
              <a:rPr lang="ru-RU" b="1" dirty="0">
                <a:solidFill>
                  <a:srgbClr val="C00000"/>
                </a:solidFill>
              </a:rPr>
              <a:t>года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 участия в итоговом собеседовании по русскому языку обучающиеся подают </a:t>
            </a:r>
            <a:r>
              <a:rPr lang="ru-RU" b="1" dirty="0"/>
              <a:t>заявление в образовательную организацию</a:t>
            </a:r>
            <a:r>
              <a:rPr lang="ru-RU" dirty="0"/>
              <a:t>, в которой осваивают образовательные программы основного общего образования. Указанные заявления подаются не позднее чем </a:t>
            </a:r>
            <a:r>
              <a:rPr lang="ru-RU" b="1" dirty="0"/>
              <a:t>за 2 недели до начала проведения итогового собеседования – до </a:t>
            </a:r>
            <a:r>
              <a:rPr lang="ru-RU" b="1" dirty="0" smtClean="0"/>
              <a:t>29 </a:t>
            </a:r>
            <a:r>
              <a:rPr lang="ru-RU" b="1" dirty="0" smtClean="0"/>
              <a:t>января 2025. 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37758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424936" cy="58326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000" dirty="0"/>
              <a:t>Общее время ответа одного экзаменуемого (включая время на подготовку) – 15 минут.</a:t>
            </a:r>
          </a:p>
          <a:p>
            <a:pPr marL="0" indent="0">
              <a:buNone/>
            </a:pPr>
            <a:r>
              <a:rPr lang="ru-RU" sz="3000" dirty="0"/>
              <a:t>Каждое последующее задание выдаётся после окончания выполнения предыдущего задания. В процессе проведения собеседования будет вестись </a:t>
            </a:r>
            <a:r>
              <a:rPr lang="ru-RU" sz="3000" b="1" dirty="0">
                <a:solidFill>
                  <a:srgbClr val="FF0000"/>
                </a:solidFill>
              </a:rPr>
              <a:t>аудиозапись</a:t>
            </a:r>
            <a:r>
              <a:rPr lang="ru-RU" sz="3000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3000" dirty="0"/>
              <a:t>Итоговое собеседование выпускники 9 классов проходят  </a:t>
            </a:r>
            <a:r>
              <a:rPr lang="ru-RU" sz="3000" b="1" dirty="0"/>
              <a:t>в своих школах</a:t>
            </a:r>
            <a:r>
              <a:rPr lang="ru-RU" sz="3000" dirty="0"/>
              <a:t>. Оцениваться оно будет </a:t>
            </a:r>
            <a:r>
              <a:rPr lang="ru-RU" sz="3000" b="1" dirty="0"/>
              <a:t>по </a:t>
            </a:r>
            <a:r>
              <a:rPr lang="ru-RU" sz="3000" b="1" dirty="0">
                <a:solidFill>
                  <a:srgbClr val="C00000"/>
                </a:solidFill>
              </a:rPr>
              <a:t>системе «зачет»/«незачет»</a:t>
            </a:r>
            <a:r>
              <a:rPr lang="ru-RU" sz="3000" dirty="0">
                <a:solidFill>
                  <a:srgbClr val="C00000"/>
                </a:solidFill>
              </a:rPr>
              <a:t>.</a:t>
            </a: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b="1" dirty="0"/>
              <a:t>Общее количество баллов за всю работу – </a:t>
            </a:r>
            <a:r>
              <a:rPr lang="ru-RU" b="1" dirty="0" smtClean="0"/>
              <a:t>20</a:t>
            </a:r>
            <a:r>
              <a:rPr lang="ru-RU" b="1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Экзаменуемый получает  «зачет» в случае, если за выполнение работы он набрал </a:t>
            </a:r>
            <a:r>
              <a:rPr lang="ru-RU" b="1" dirty="0"/>
              <a:t>10 и более баллов.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 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7886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5472608"/>
          </a:xfrm>
        </p:spPr>
        <p:txBody>
          <a:bodyPr>
            <a:normAutofit fontScale="77500" lnSpcReduction="20000"/>
          </a:bodyPr>
          <a:lstStyle/>
          <a:p>
            <a:r>
              <a:rPr lang="ru-RU" sz="4100" b="1" dirty="0"/>
              <a:t>Повторно допускаются к итоговому собеседованию в дополнительные сроки в текущем учебном году  (</a:t>
            </a:r>
            <a:r>
              <a:rPr lang="ru-RU" sz="4100" b="1" i="1" dirty="0">
                <a:latin typeface="Monotype Corsiva" pitchFamily="66" charset="0"/>
              </a:rPr>
              <a:t>во вторую рабочую среду марта и </a:t>
            </a:r>
            <a:r>
              <a:rPr lang="ru-RU" sz="4100" b="1" i="1" dirty="0" smtClean="0">
                <a:latin typeface="Monotype Corsiva" pitchFamily="66" charset="0"/>
              </a:rPr>
              <a:t>третий  понедельник  апреля</a:t>
            </a:r>
            <a:r>
              <a:rPr lang="ru-RU" sz="4100" b="1" dirty="0" smtClean="0"/>
              <a:t>) </a:t>
            </a:r>
            <a:r>
              <a:rPr lang="ru-RU" sz="4100" b="1" dirty="0"/>
              <a:t>следующие обучающиеся</a:t>
            </a:r>
            <a:r>
              <a:rPr lang="ru-RU" sz="4100" dirty="0"/>
              <a:t>: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Получившие по итоговому собеседованию «незачет»</a:t>
            </a:r>
          </a:p>
          <a:p>
            <a:r>
              <a:rPr lang="ru-RU" dirty="0"/>
              <a:t>Не явившиеся на итоговое собеседование по уважительной причине (болезнь или иные обстоятельства), подтвержденной документально.</a:t>
            </a:r>
          </a:p>
          <a:p>
            <a:r>
              <a:rPr lang="ru-RU" dirty="0"/>
              <a:t>Не завершившие итоговое собеседование по уважительной причине (болезнь или иные обстоятельства), подтвержденной документально.</a:t>
            </a:r>
          </a:p>
        </p:txBody>
      </p:sp>
    </p:spTree>
    <p:extLst>
      <p:ext uri="{BB962C8B-B14F-4D97-AF65-F5344CB8AC3E}">
        <p14:creationId xmlns:p14="http://schemas.microsoft.com/office/powerpoint/2010/main" val="1837662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Контрольно-измерительные материалы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00200"/>
            <a:ext cx="8280920" cy="48531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Каждый вариант КИМ состоит из двух частей, включающих в себя четыре задания базового уровня сложности.</a:t>
            </a:r>
          </a:p>
          <a:p>
            <a:r>
              <a:rPr lang="ru-RU" dirty="0"/>
              <a:t>Задание 1 - </a:t>
            </a:r>
            <a:r>
              <a:rPr lang="ru-RU" b="1" i="1" dirty="0">
                <a:cs typeface="Mongolian Baiti" pitchFamily="66" charset="0"/>
              </a:rPr>
              <a:t>выразительное чтение вслух текста научно- публицистического стиля</a:t>
            </a:r>
            <a:r>
              <a:rPr lang="ru-RU" dirty="0"/>
              <a:t>.</a:t>
            </a:r>
          </a:p>
          <a:p>
            <a:r>
              <a:rPr lang="ru-RU" dirty="0"/>
              <a:t>Задание 2 - </a:t>
            </a:r>
            <a:r>
              <a:rPr lang="ru-RU" b="1" i="1" dirty="0">
                <a:cs typeface="Mongolian Baiti" pitchFamily="66" charset="0"/>
              </a:rPr>
              <a:t>пересказ текста с привлечением дополнительной информации.</a:t>
            </a:r>
          </a:p>
          <a:p>
            <a:r>
              <a:rPr lang="ru-RU" dirty="0"/>
              <a:t>Задание 3 - </a:t>
            </a:r>
            <a:r>
              <a:rPr lang="ru-RU" b="1" i="1" dirty="0">
                <a:cs typeface="Mongolian Baiti" pitchFamily="66" charset="0"/>
              </a:rPr>
              <a:t>тематическое монологическое высказывание</a:t>
            </a:r>
            <a:r>
              <a:rPr lang="ru-RU" dirty="0"/>
              <a:t>. </a:t>
            </a:r>
          </a:p>
          <a:p>
            <a:r>
              <a:rPr lang="ru-RU" dirty="0"/>
              <a:t>Задание 4 - </a:t>
            </a:r>
            <a:r>
              <a:rPr lang="ru-RU" b="1" i="1" dirty="0">
                <a:cs typeface="Mongolian Baiti" pitchFamily="66" charset="0"/>
              </a:rPr>
              <a:t>участие в диалоге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3454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778098"/>
          </a:xfrm>
        </p:spPr>
        <p:txBody>
          <a:bodyPr>
            <a:normAutofit/>
          </a:bodyPr>
          <a:lstStyle/>
          <a:p>
            <a:r>
              <a:rPr lang="ru-RU" sz="2800" b="1" dirty="0"/>
              <a:t>Задание 1</a:t>
            </a:r>
            <a:r>
              <a:rPr lang="ru-RU" sz="2800" dirty="0"/>
              <a:t> – чтение вслух небольшого текста.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07342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Выразительное чтение - один из аспектов навыка чтения. Чтение, правильно передающее идейное содержание художественного произведения или статьи.</a:t>
            </a:r>
          </a:p>
          <a:p>
            <a:pPr marL="0" indent="0" algn="ctr">
              <a:buNone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/>
              <a:t> Главным условием, обеспечивающим выразительность чтения, является сознательное восприятие текста.     </a:t>
            </a:r>
          </a:p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Выразительно прочитайте текст вслух:  2 минуты на подготовку, чтение текста вслух не должно занимать более 3 минут.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694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r>
              <a:rPr lang="ru-RU" b="1" dirty="0"/>
              <a:t>В задании 2 </a:t>
            </a:r>
            <a:r>
              <a:rPr lang="ru-RU" dirty="0"/>
              <a:t>предлагается пересказать прочитанный текст, дополнив</a:t>
            </a:r>
            <a:r>
              <a:rPr lang="en-US" dirty="0"/>
              <a:t> </a:t>
            </a:r>
            <a:r>
              <a:rPr lang="ru-RU" dirty="0"/>
              <a:t>его высказыванием.</a:t>
            </a:r>
            <a:r>
              <a:rPr lang="en-US" dirty="0"/>
              <a:t> </a:t>
            </a:r>
            <a:endParaRPr lang="ru-RU" dirty="0"/>
          </a:p>
          <a:p>
            <a:pPr>
              <a:buFont typeface="Wingdings" pitchFamily="2" charset="2"/>
              <a:buChar char="ü"/>
            </a:pPr>
            <a:r>
              <a:rPr lang="ru-RU" dirty="0"/>
              <a:t>При подготовке к заданию экзаменуемый должен определить, в какой части текста использование высказывания логично и уместно.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Пересказ и включённое в него задание должны составлять </a:t>
            </a:r>
            <a:r>
              <a:rPr lang="ru-RU" dirty="0">
                <a:solidFill>
                  <a:srgbClr val="FF0000"/>
                </a:solidFill>
              </a:rPr>
              <a:t>цельный текст</a:t>
            </a:r>
            <a:r>
              <a:rPr lang="ru-RU" dirty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Высказывание должно быть введено </a:t>
            </a:r>
            <a:r>
              <a:rPr lang="ru-RU" dirty="0">
                <a:solidFill>
                  <a:srgbClr val="FF0000"/>
                </a:solidFill>
              </a:rPr>
              <a:t>любым из способов цитирования</a:t>
            </a:r>
            <a:r>
              <a:rPr lang="ru-RU" dirty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Экзаменуемый во время пересказа </a:t>
            </a:r>
            <a:r>
              <a:rPr lang="ru-RU" dirty="0">
                <a:solidFill>
                  <a:srgbClr val="FF0000"/>
                </a:solidFill>
              </a:rPr>
              <a:t>имеет право зачитать высказывание</a:t>
            </a:r>
            <a:r>
              <a:rPr lang="ru-RU" dirty="0"/>
              <a:t>.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ru-RU" b="1" dirty="0">
                <a:solidFill>
                  <a:srgbClr val="FF0000"/>
                </a:solidFill>
              </a:rPr>
              <a:t>Время на подготовку – 1 минута.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8816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/>
              <a:t>Задание 3 -  </a:t>
            </a:r>
            <a:r>
              <a:rPr lang="ru-RU" sz="3200" dirty="0"/>
              <a:t>монологическое высказывание.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/>
              <a:t>Три варианта монолога имеют примерно одинаковую сложность, но они отличаются целями, которые реализуются, набором специфических средств.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Темы монологов соответствуют знаниям, жизненному опыту, интересам и психологическим особенностям школьников данного возраста, они </a:t>
            </a:r>
            <a:r>
              <a:rPr lang="ru-RU" dirty="0">
                <a:solidFill>
                  <a:srgbClr val="FF0000"/>
                </a:solidFill>
              </a:rPr>
              <a:t>посвящены школе, семье, увлечениям подростков.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Монологическое и тематическое высказывание создаётся с опорой на вербальную и визуальную информацию.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На подготовку учащимся даётся 1 минута, в течение которой они могут продумать содержание своего монолога</a:t>
            </a:r>
            <a:r>
              <a:rPr lang="ru-RU" dirty="0">
                <a:solidFill>
                  <a:srgbClr val="FF0000"/>
                </a:solidFill>
              </a:rPr>
              <a:t>, сделать пометы или записи на листке для подготовки.</a:t>
            </a:r>
          </a:p>
          <a:p>
            <a:pPr>
              <a:buFont typeface="Wingdings" pitchFamily="2" charset="2"/>
              <a:buChar char="ü"/>
            </a:pPr>
            <a:r>
              <a:rPr lang="ru-RU" b="1" dirty="0">
                <a:solidFill>
                  <a:srgbClr val="FF0000"/>
                </a:solidFill>
              </a:rPr>
              <a:t>Объём монологического высказывания должен составлять не менее 10 фраз</a:t>
            </a:r>
            <a:r>
              <a:rPr lang="ru-RU" b="1" dirty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Учащийся должен учитывать речевую ситуацию.</a:t>
            </a:r>
          </a:p>
        </p:txBody>
      </p:sp>
    </p:spTree>
    <p:extLst>
      <p:ext uri="{BB962C8B-B14F-4D97-AF65-F5344CB8AC3E}">
        <p14:creationId xmlns:p14="http://schemas.microsoft.com/office/powerpoint/2010/main" val="14547907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567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ИТОГОВОЕ СОБЕСЕДОВАНИЕ  по русскому языку</vt:lpstr>
      <vt:lpstr> </vt:lpstr>
      <vt:lpstr>Итоговое собеседование пройдет   12 февраля 2025 года</vt:lpstr>
      <vt:lpstr>Презентация PowerPoint</vt:lpstr>
      <vt:lpstr>Презентация PowerPoint</vt:lpstr>
      <vt:lpstr>Контрольно-измерительные материалы</vt:lpstr>
      <vt:lpstr>Задание 1 – чтение вслух небольшого текста.</vt:lpstr>
      <vt:lpstr>Презентация PowerPoint</vt:lpstr>
      <vt:lpstr>Задание 3 -  монологическое высказывание.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Елена Леонидовна</cp:lastModifiedBy>
  <cp:revision>38</cp:revision>
  <dcterms:created xsi:type="dcterms:W3CDTF">2017-11-11T05:55:59Z</dcterms:created>
  <dcterms:modified xsi:type="dcterms:W3CDTF">2024-12-25T05:09:33Z</dcterms:modified>
</cp:coreProperties>
</file>