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5F4F-FF43-06FF-02BB-C906AF39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D3341E-6BE6-3D25-4534-4C48B4CDA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A13E5-F8BA-A834-C3EE-AAC90239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8C915-4637-FAFF-8BD9-383A1F52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6C27B-520E-31BA-66DF-CB9FADC6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1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C7DB4-75A0-3AA3-68C2-D0E7A5AC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EA3E9B-B716-76A2-3AD7-BA99950D2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DE45E-D97F-0B8A-41CC-62FBD835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BE2E0-EFBD-C415-7075-9E81785E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0A38B-6BDC-BCC3-C233-73F6F1C6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3A93B7-EEDF-731E-618C-0344987D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EDA99-8FAE-6EC1-099C-9B9FA7B4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13708-B43A-FA6E-643D-5E819F7C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C0B48-1EA3-D5DE-404B-4F03E854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25E40-4E3B-34A2-BBA3-C7279C39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663EF-3076-B5AA-9BBB-67DC9E46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7699F-4A3C-5736-361E-58142647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76F5A-1EC9-3D63-87BB-027F9000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4B5CC-DEEC-9C8C-20C0-5513DCE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E1F1C-364F-0EFC-B812-CB7E91A6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4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D1B6A-71CF-B693-A1E9-F6C08295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72F98-C5D3-E3E7-C10B-7DEAEB9B0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96FDD-62AF-A2CD-465E-65F6F88F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EBCB8-266C-C52A-7FBE-5745785B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9314C-2EDF-7EBF-D541-07AE1F88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2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C02C4-2CC8-9E2A-36C4-CC78D43B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28C7B-FA4B-CF1D-0446-3834941B5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0786BF-DE52-07DF-B2C5-89F90BA5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5445A-0431-A198-0195-31774ED0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511E6-FE69-E20D-FC0D-2DE82793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DA1D1-C99B-330C-45B9-BF5F5A5E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314FB-2499-E779-2AF0-C1B1BB5A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2BF864-2767-D1A6-2F8D-919C90E0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C8E899-10E3-599E-2E99-180BFBDA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44AA7A-01F5-0D02-8121-AE86B8FC9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76B04-16EB-E02D-A9D4-66A6D8B06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AB6FAF-1511-E541-FF9B-A3BE4895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967748-7153-E52D-4247-7361AA61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E8A63F-27E9-A3B9-5857-805100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9DD3F-69BE-096A-907E-15DBAE64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922CA0-62C9-CB81-E544-7A16300F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9F41FB-B43F-BD3C-342B-2B4D6B5D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67D435-370D-E59C-60D4-EA1C0C82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072351-7080-982E-A023-D5118EF7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05BBC0-EB49-E73C-6CA6-DB81B514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CC615-344C-B097-AE9E-DBA0B627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62684-17BA-1B7E-1723-28D63067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F0F79-C336-A666-B584-4C404C7C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6851F2-48EC-2FE8-B342-A32F07621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18D20-8234-16DF-93FF-F8CB553C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4A1F6-1ED6-C55B-EC00-E693D17B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A7AD3-F707-2408-C166-B7084BA2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2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99AE-8F0B-677C-382D-B6D6406A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1B6BF9-AE62-793C-5C10-921AF9E42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58C4C8-5367-06AD-F57B-6D665B06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E305FC-0728-16F7-D8B1-672AB43A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1E8E9-1DBB-E185-9B8F-A52F2220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A40BA9-EEEF-4AB3-631D-13AD871B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AAB9-C211-5C24-02EC-E018F4E4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428FD9-372A-4964-285E-D628603B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1D98C-81D6-7A12-D1E3-A1351DFF1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5220-1303-4EF5-8FA1-7432F4880D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68035-8AFA-99CB-1C45-196BA3CBF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CE135-D72D-306D-9103-4A216431D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5998-9DBD-433A-B3DB-77821A91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3AA1F0-C977-939C-B70E-764FB0798307}"/>
              </a:ext>
            </a:extLst>
          </p:cNvPr>
          <p:cNvSpPr txBox="1"/>
          <p:nvPr/>
        </p:nvSpPr>
        <p:spPr>
          <a:xfrm>
            <a:off x="-2335236" y="4481969"/>
            <a:ext cx="14352562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655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«Проблема школьных трудностей поднимается во всем мире.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0655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серьезнейшая проблема потому, что она и социальная, и  психологическая, и медицинская, и педагогическая...»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0655" algn="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М.М. Безруких, академик,   директор Института возрастной физиологии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99064-D82B-590A-9766-17EE7F9F3290}"/>
              </a:ext>
            </a:extLst>
          </p:cNvPr>
          <p:cNvSpPr txBox="1"/>
          <p:nvPr/>
        </p:nvSpPr>
        <p:spPr>
          <a:xfrm>
            <a:off x="580293" y="1369814"/>
            <a:ext cx="726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Impact" panose="020B0806030902050204" pitchFamily="34" charset="0"/>
              </a:rPr>
              <a:t>Неуспешность в деле</a:t>
            </a:r>
          </a:p>
          <a:p>
            <a:r>
              <a:rPr lang="ru-RU" sz="2400" dirty="0">
                <a:latin typeface="Impact" panose="020B0806030902050204" pitchFamily="34" charset="0"/>
              </a:rPr>
              <a:t>МБОУ СШ №56</a:t>
            </a:r>
          </a:p>
          <a:p>
            <a:r>
              <a:rPr lang="ru-RU" sz="2000" dirty="0">
                <a:latin typeface="Impact" panose="020B0806030902050204" pitchFamily="34" charset="0"/>
              </a:rPr>
              <a:t>г. 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7659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722D-A27A-834A-E3C2-1114DD27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C3B8AC-55F8-AC02-25D7-F312BF6050FB}"/>
              </a:ext>
            </a:extLst>
          </p:cNvPr>
          <p:cNvSpPr txBox="1"/>
          <p:nvPr/>
        </p:nvSpPr>
        <p:spPr>
          <a:xfrm>
            <a:off x="291905" y="2887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ходе урочной деятельности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учителю важно обнаружить признаки  отставания, которые описаны В.С.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Цетлин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B7479-D5A1-37E2-7D2E-31CFE253460C}"/>
              </a:ext>
            </a:extLst>
          </p:cNvPr>
          <p:cNvSpPr txBox="1"/>
          <p:nvPr/>
        </p:nvSpPr>
        <p:spPr>
          <a:xfrm>
            <a:off x="291905" y="119994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Ученик не может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5A56A-D756-8D91-639E-E215D266968C}"/>
              </a:ext>
            </a:extLst>
          </p:cNvPr>
          <p:cNvSpPr txBox="1"/>
          <p:nvPr/>
        </p:nvSpPr>
        <p:spPr>
          <a:xfrm>
            <a:off x="291905" y="1471859"/>
            <a:ext cx="609834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сказать, в чем трудность задачи, наметить план ее решения, решить задачу самостоятельно, указать, что получено нового 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ее решения.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59E35-8FDA-7CEB-B4EA-C0165521DE07}"/>
              </a:ext>
            </a:extLst>
          </p:cNvPr>
          <p:cNvSpPr txBox="1"/>
          <p:nvPr/>
        </p:nvSpPr>
        <p:spPr>
          <a:xfrm>
            <a:off x="291905" y="2499641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ответить на вопросы по тексту,  сказать, что нового  из него узнал. Эти признаки могут быть обнаружены при решении задач, чтении текстов и слушании объяснения учителя.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DCC94-020A-1C74-6C04-A690DFA3418D}"/>
              </a:ext>
            </a:extLst>
          </p:cNvPr>
          <p:cNvSpPr txBox="1"/>
          <p:nvPr/>
        </p:nvSpPr>
        <p:spPr>
          <a:xfrm>
            <a:off x="5314070" y="3527423"/>
            <a:ext cx="609834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не задает вопросов по существу изучаемого, не делает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попыток найти и не читает дополнительных к учебнику источников.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19F14-C7AC-807C-C4FE-093E4CC6A00F}"/>
              </a:ext>
            </a:extLst>
          </p:cNvPr>
          <p:cNvSpPr txBox="1"/>
          <p:nvPr/>
        </p:nvSpPr>
        <p:spPr>
          <a:xfrm>
            <a:off x="5314070" y="4540526"/>
            <a:ext cx="6098344" cy="19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не активен и отвлекается в те моменты урока, когда идет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поиск, требуется напряжение мысли, преодоление трудностей. Эти признаки могут быть замечены при решении задач, при восприятии  объяснения учителя, в ситуации выбора задания для самостоятельной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29438-DC54-B981-EC2F-C5DFA1E64291}"/>
              </a:ext>
            </a:extLst>
          </p:cNvPr>
          <p:cNvSpPr txBox="1"/>
          <p:nvPr/>
        </p:nvSpPr>
        <p:spPr>
          <a:xfrm>
            <a:off x="599636" y="4039810"/>
            <a:ext cx="4406704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не реагирует эмоционально (мимикой и жестами) на успехи и неудачи, не может дать оценки своей работе, не контролирует себя.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4B87C8-886E-4F35-A397-4917869BDE9A}"/>
              </a:ext>
            </a:extLst>
          </p:cNvPr>
          <p:cNvSpPr txBox="1"/>
          <p:nvPr/>
        </p:nvSpPr>
        <p:spPr>
          <a:xfrm>
            <a:off x="6573130" y="759680"/>
            <a:ext cx="3889716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не может объяснить цель выполняемого им упражнения,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сказать, на какое правило оно дано, не выполняет предписаний правила,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пропускает действия, путает их порядок, не может проверить   полученный результат и ход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CA2B1-2274-4F53-E474-B839D50A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BDE411E-C8B8-601A-F022-25E6CF1C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4" y="650045"/>
            <a:ext cx="5557910" cy="55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43FF-91C2-3C43-DB23-57981C9A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939D86-4C09-1C63-952A-DD68BD6C8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70742"/>
              </p:ext>
            </p:extLst>
          </p:nvPr>
        </p:nvGraphicFramePr>
        <p:xfrm>
          <a:off x="0" y="0"/>
          <a:ext cx="12192000" cy="6968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235">
                  <a:extLst>
                    <a:ext uri="{9D8B030D-6E8A-4147-A177-3AD203B41FA5}">
                      <a16:colId xmlns:a16="http://schemas.microsoft.com/office/drawing/2014/main" val="1086379331"/>
                    </a:ext>
                  </a:extLst>
                </a:gridCol>
                <a:gridCol w="2438235">
                  <a:extLst>
                    <a:ext uri="{9D8B030D-6E8A-4147-A177-3AD203B41FA5}">
                      <a16:colId xmlns:a16="http://schemas.microsoft.com/office/drawing/2014/main" val="2413561058"/>
                    </a:ext>
                  </a:extLst>
                </a:gridCol>
                <a:gridCol w="2438235">
                  <a:extLst>
                    <a:ext uri="{9D8B030D-6E8A-4147-A177-3AD203B41FA5}">
                      <a16:colId xmlns:a16="http://schemas.microsoft.com/office/drawing/2014/main" val="2369473412"/>
                    </a:ext>
                  </a:extLst>
                </a:gridCol>
                <a:gridCol w="2438235">
                  <a:extLst>
                    <a:ext uri="{9D8B030D-6E8A-4147-A177-3AD203B41FA5}">
                      <a16:colId xmlns:a16="http://schemas.microsoft.com/office/drawing/2014/main" val="3729432201"/>
                    </a:ext>
                  </a:extLst>
                </a:gridCol>
                <a:gridCol w="2439060">
                  <a:extLst>
                    <a:ext uri="{9D8B030D-6E8A-4147-A177-3AD203B41FA5}">
                      <a16:colId xmlns:a16="http://schemas.microsoft.com/office/drawing/2014/main" val="2861511144"/>
                    </a:ext>
                  </a:extLst>
                </a:gridCol>
              </a:tblGrid>
              <a:tr h="2598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 </a:t>
                      </a:r>
                      <a:endParaRPr lang="ru-RU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 </a:t>
                      </a:r>
                      <a:endParaRPr lang="ru-RU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Зачем? </a:t>
                      </a:r>
                      <a:endParaRPr lang="ru-RU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 </a:t>
                      </a:r>
                      <a:endParaRPr lang="ru-RU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Как? </a:t>
                      </a:r>
                      <a:endParaRPr lang="ru-RU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2847105807"/>
                  </a:ext>
                </a:extLst>
              </a:tr>
              <a:tr h="20477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 уроке </a:t>
                      </a:r>
                      <a:endParaRPr lang="ru-RU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выявлении стадии развития, на которой находится ученик, определении зоны его ближайшего развития посредством регулярного мониторинга, диагностики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предотвращения отставания, своевременного усвоения предмета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1.Создание микроклимата в классе.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Алгоритмизация действий.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Удержание интереса.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Формирование мотивации к обучению.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Стимулирование оценкой, похвалой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Вести карту наблюдения.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Работа в группах, парах.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Индивидуальные консультации.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Уроки коррекции знаний.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Опорные конспекты, памятки.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Дидактические игры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2907614497"/>
                  </a:ext>
                </a:extLst>
              </a:tr>
              <a:tr h="20477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</a:t>
                      </a:r>
                      <a:endParaRPr lang="ru-RU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возникновении затруднений: 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 изучении нового материала; 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выявлении пробелов в знаниях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Для: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 неуспеваемости;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ликвидации выявленных пробелов в знаниях;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 мотивации, интереса к учебе </a:t>
                      </a: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Индивидуально-личностный подход в работе со слабоуспевающими и неуспевающими учащимися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Индивидуальные и групповые консультации.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Оказание помощи при выполнении домашнего задания (карточки-инструкции, помощь сильных учеников).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Творческие задания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069696451"/>
                  </a:ext>
                </a:extLst>
              </a:tr>
              <a:tr h="1592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 работа </a:t>
                      </a:r>
                      <a:endParaRPr lang="ru-RU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Регулярно, опираясь на контроль со стороны учителей предметников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формирования личности школьника, мотивации, интереса к учебе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Индивидуально-личностный подход, создание комфортной среды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Вовлечение в кружки, КТД.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Проведение тематических классных часов, предметных недель.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Опора на хобби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898566964"/>
                  </a:ext>
                </a:extLst>
              </a:tr>
              <a:tr h="910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 </a:t>
                      </a:r>
                      <a:endParaRPr lang="ru-RU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отставании в учебе, пропусках занятий, невыполнении домашнего задания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оказания профессионально-педагогической помощи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типа ученика и причин неуспеваемости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родительские собрания. Индивидуальная и групповая работа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71855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71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52CB-0121-0365-2ECC-0EE37775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CCFF57-D1DC-CEDF-8028-8F741F205993}"/>
              </a:ext>
            </a:extLst>
          </p:cNvPr>
          <p:cNvSpPr txBox="1"/>
          <p:nvPr/>
        </p:nvSpPr>
        <p:spPr>
          <a:xfrm>
            <a:off x="0" y="1594107"/>
            <a:ext cx="7220243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в демонстрации низких результатов при прохождении обучающимися внешних оценочных процедур (ВПР, ГИА, краевые проверочные работы;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810E1-18C0-677F-B866-28593ADE0E5E}"/>
              </a:ext>
            </a:extLst>
          </p:cNvPr>
          <p:cNvSpPr txBox="1"/>
          <p:nvPr/>
        </p:nvSpPr>
        <p:spPr>
          <a:xfrm>
            <a:off x="623668" y="3561843"/>
            <a:ext cx="98755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наличии низкой  внутренней мотивации обучающихся к обучению;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6469A-5AE5-7CFB-3312-C6DD6B8615BE}"/>
              </a:ext>
            </a:extLst>
          </p:cNvPr>
          <p:cNvSpPr txBox="1"/>
          <p:nvPr/>
        </p:nvSpPr>
        <p:spPr>
          <a:xfrm>
            <a:off x="2250830" y="4366079"/>
            <a:ext cx="896463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отсутствии индивидуализации образовательного процесса;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5ED43-9F99-81C3-D4AD-7CABE016F619}"/>
              </a:ext>
            </a:extLst>
          </p:cNvPr>
          <p:cNvSpPr txBox="1"/>
          <p:nvPr/>
        </p:nvSpPr>
        <p:spPr>
          <a:xfrm>
            <a:off x="3383279" y="5484352"/>
            <a:ext cx="8359725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отсутствии  школьных программ профилактики учебной неуспешности детей.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C82D-80E3-F24E-85C8-59F958FE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E18576-EB9F-1367-2ACC-85263A94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4F99A-A2E8-12EC-B7A2-89AC60334C10}"/>
              </a:ext>
            </a:extLst>
          </p:cNvPr>
          <p:cNvSpPr txBox="1"/>
          <p:nvPr/>
        </p:nvSpPr>
        <p:spPr>
          <a:xfrm>
            <a:off x="580292" y="462448"/>
            <a:ext cx="6196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Неуспеваемость -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0C7F0-6771-3107-EAF6-F1DC2ACB757A}"/>
              </a:ext>
            </a:extLst>
          </p:cNvPr>
          <p:cNvSpPr txBox="1"/>
          <p:nvPr/>
        </p:nvSpPr>
        <p:spPr>
          <a:xfrm>
            <a:off x="8235461" y="462448"/>
            <a:ext cx="33762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Школьная  неуспешность -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B8CD2-815E-2D60-C008-5672786C3032}"/>
              </a:ext>
            </a:extLst>
          </p:cNvPr>
          <p:cNvSpPr txBox="1"/>
          <p:nvPr/>
        </p:nvSpPr>
        <p:spPr>
          <a:xfrm>
            <a:off x="228599" y="885137"/>
            <a:ext cx="2922563" cy="19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ситуативное или устойчивое отставание школьника в освоении учебного материала по одному или нескольким предметам программы.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310D2-C6C0-E558-CCA6-F54D7EF9D210}"/>
              </a:ext>
            </a:extLst>
          </p:cNvPr>
          <p:cNvSpPr txBox="1"/>
          <p:nvPr/>
        </p:nvSpPr>
        <p:spPr>
          <a:xfrm>
            <a:off x="8186226" y="885137"/>
            <a:ext cx="3777175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нежелание или неспособность ученика выполнять требования образовательной программы, потеря интереса к школьной жизни и позиции учащегося, педагогическая запущенность, трудновоспитуемость.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DA02-C68B-9BC4-4D16-D3C608B00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2F4195-81D2-162C-11F6-15502CAC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4DFB2-FD6B-C142-D4FF-C6E31FDCEE06}"/>
              </a:ext>
            </a:extLst>
          </p:cNvPr>
          <p:cNvSpPr txBox="1"/>
          <p:nvPr/>
        </p:nvSpPr>
        <p:spPr>
          <a:xfrm>
            <a:off x="200465" y="165889"/>
            <a:ext cx="6196818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конкретно проявляется синдром школьной неуспешности, кроме неуспеваемости: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77969-BB53-C42E-C01F-11603A2A4C2F}"/>
              </a:ext>
            </a:extLst>
          </p:cNvPr>
          <p:cNvSpPr txBox="1"/>
          <p:nvPr/>
        </p:nvSpPr>
        <p:spPr>
          <a:xfrm>
            <a:off x="-100818" y="1239563"/>
            <a:ext cx="619681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постоянно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 тревоги;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5FC88-4179-C809-6366-BE22BF390D94}"/>
              </a:ext>
            </a:extLst>
          </p:cNvPr>
          <p:cNvSpPr txBox="1"/>
          <p:nvPr/>
        </p:nvSpPr>
        <p:spPr>
          <a:xfrm>
            <a:off x="-100818" y="1630247"/>
            <a:ext cx="619681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мотивация учиться;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D1710-C62B-7C2D-F2A6-096D8FE70954}"/>
              </a:ext>
            </a:extLst>
          </p:cNvPr>
          <p:cNvSpPr txBox="1"/>
          <p:nvPr/>
        </p:nvSpPr>
        <p:spPr>
          <a:xfrm>
            <a:off x="-100818" y="1987887"/>
            <a:ext cx="619681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внимания, памяти;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0151D-F862-4536-5339-5DC759550173}"/>
              </a:ext>
            </a:extLst>
          </p:cNvPr>
          <p:cNvSpPr txBox="1"/>
          <p:nvPr/>
        </p:nvSpPr>
        <p:spPr>
          <a:xfrm>
            <a:off x="-100818" y="2426461"/>
            <a:ext cx="619681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неусидчивость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уход в себя;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D3C04-3A70-D187-FEBB-B59B431EB4C0}"/>
              </a:ext>
            </a:extLst>
          </p:cNvPr>
          <p:cNvSpPr txBox="1"/>
          <p:nvPr/>
        </p:nvSpPr>
        <p:spPr>
          <a:xfrm>
            <a:off x="-100818" y="2817145"/>
            <a:ext cx="558135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заниженная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(или неадекватная) самооценка, представление о себе как о «безнадежном», «плохом ученике»;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CB81E-9613-3012-C983-92E01F68897E}"/>
              </a:ext>
            </a:extLst>
          </p:cNvPr>
          <p:cNvSpPr txBox="1"/>
          <p:nvPr/>
        </p:nvSpPr>
        <p:spPr>
          <a:xfrm>
            <a:off x="-128954" y="3932997"/>
            <a:ext cx="622495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неуверенность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себе;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0C1AC-4993-1708-EFA6-3D18710AD231}"/>
              </a:ext>
            </a:extLst>
          </p:cNvPr>
          <p:cNvSpPr txBox="1"/>
          <p:nvPr/>
        </p:nvSpPr>
        <p:spPr>
          <a:xfrm>
            <a:off x="-128954" y="4290637"/>
            <a:ext cx="622495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возможность удачи;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8FBFA-3943-AD5B-9260-14823DAE6130}"/>
              </a:ext>
            </a:extLst>
          </p:cNvPr>
          <p:cNvSpPr txBox="1"/>
          <p:nvPr/>
        </p:nvSpPr>
        <p:spPr>
          <a:xfrm>
            <a:off x="-128954" y="4729211"/>
            <a:ext cx="622495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помощи от других.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BCBB5-4BAD-6111-8544-E84A3915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263A83-5224-8161-BE57-CEF3D263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108DA-8543-425C-B3C8-4513C20038B1}"/>
              </a:ext>
            </a:extLst>
          </p:cNvPr>
          <p:cNvSpPr txBox="1"/>
          <p:nvPr/>
        </p:nvSpPr>
        <p:spPr>
          <a:xfrm>
            <a:off x="3798277" y="5656818"/>
            <a:ext cx="783101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причины школьной неуспешности и неуспеваемости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B905-E819-D7A4-7B49-F29D236D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269C7-4BD2-F59B-861E-FF8E1130AB31}"/>
              </a:ext>
            </a:extLst>
          </p:cNvPr>
          <p:cNvSpPr txBox="1"/>
          <p:nvPr/>
        </p:nvSpPr>
        <p:spPr>
          <a:xfrm>
            <a:off x="1772529" y="1470433"/>
            <a:ext cx="911586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биологического развития: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дефекты органов чувств;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соматическая ослабленность;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особенности нервной системы, отрицательно влияющие на учение;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психологические отклонения.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психического развития личности: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слабое развитие эмоционально-волевой сферы личности;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отсутствие положительных познавательных интересов, мотивов,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воспитанности личности: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недостатки в развитии моральных качеств личности;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проблемы в отношениях с учителями, коллективом, семьей и пр.;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в) проблемы воспитания в семье.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C521C-F609-1B4E-73BF-A5FACFC337BD}"/>
              </a:ext>
            </a:extLst>
          </p:cNvPr>
          <p:cNvSpPr txBox="1"/>
          <p:nvPr/>
        </p:nvSpPr>
        <p:spPr>
          <a:xfrm>
            <a:off x="1772529" y="641685"/>
            <a:ext cx="783922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Внутренние причины учебной неуспешности: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0AE97-A1B4-E995-5BB6-7C8F805FE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75ADE9-651F-DA40-3C7D-99555275244B}"/>
              </a:ext>
            </a:extLst>
          </p:cNvPr>
          <p:cNvSpPr txBox="1"/>
          <p:nvPr/>
        </p:nvSpPr>
        <p:spPr>
          <a:xfrm>
            <a:off x="1107830" y="529144"/>
            <a:ext cx="609834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Внешние причины: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FCBD4-B986-70FC-04BF-23E354A30FAC}"/>
              </a:ext>
            </a:extLst>
          </p:cNvPr>
          <p:cNvSpPr txBox="1"/>
          <p:nvPr/>
        </p:nvSpPr>
        <p:spPr>
          <a:xfrm>
            <a:off x="1107829" y="1019343"/>
            <a:ext cx="7993967" cy="48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образования личности: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пробелы в знаниях и специальных умениях;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пробелы в навыках учебного труда.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опыта влияния школы: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недостатки процесса обучения, учебных пособий и пр.;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недостатки воспитательных влияний школы (учителей,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коллектива, учащихся и др.).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влияния внешкольной среды: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недостатки влияний семьи;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недостатки влияний сверстников;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недостатки влияний культурно-производственного окружения.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054F-C08C-EEE3-1517-B41EE6F2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E8FE93-51BA-995F-61DE-35B74397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2" y="621295"/>
            <a:ext cx="4703298" cy="24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E5208-750E-51C9-50CE-DDBB39A31F85}"/>
              </a:ext>
            </a:extLst>
          </p:cNvPr>
          <p:cNvSpPr txBox="1"/>
          <p:nvPr/>
        </p:nvSpPr>
        <p:spPr>
          <a:xfrm>
            <a:off x="7072532" y="584103"/>
            <a:ext cx="49272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учёный-физиолог, психолог, доктор биологических наук, профессор, академик РАО (с 2004 года), лауреат Премии Президента РФ в области образования, директор Института возрастной физиологии Российской академии образования (с 1996 года).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AF1F1D0-7BCE-287B-FB9F-148F24CD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02" y="2313256"/>
            <a:ext cx="3857364" cy="38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BF310-3D04-2861-BB95-1B7D156967C8}"/>
              </a:ext>
            </a:extLst>
          </p:cNvPr>
          <p:cNvSpPr txBox="1"/>
          <p:nvPr/>
        </p:nvSpPr>
        <p:spPr>
          <a:xfrm>
            <a:off x="192258" y="20116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Марьяна Михайловна Безруких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E9E19-B274-7EE4-28A6-E3073A0C1F81}"/>
              </a:ext>
            </a:extLst>
          </p:cNvPr>
          <p:cNvSpPr txBox="1"/>
          <p:nvPr/>
        </p:nvSpPr>
        <p:spPr>
          <a:xfrm>
            <a:off x="192258" y="3104691"/>
            <a:ext cx="609834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социально-психологической адаптации.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BD2EC-1812-7D4E-81C8-4F1B4B1D3ACC}"/>
              </a:ext>
            </a:extLst>
          </p:cNvPr>
          <p:cNvSpPr txBox="1"/>
          <p:nvPr/>
        </p:nvSpPr>
        <p:spPr>
          <a:xfrm>
            <a:off x="192258" y="3683376"/>
            <a:ext cx="609834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Завышенные ожидания родителей по поводу школьной успеваемости ребенка.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C32B7-30E7-8243-18FB-2ADB1099194A}"/>
              </a:ext>
            </a:extLst>
          </p:cNvPr>
          <p:cNvSpPr txBox="1"/>
          <p:nvPr/>
        </p:nvSpPr>
        <p:spPr>
          <a:xfrm>
            <a:off x="192258" y="4250742"/>
            <a:ext cx="609834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Отношения в школе: с педагогом, классом и атмосфера в школе.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7D064-1E7F-2786-BE32-D00EB5A2A5A9}"/>
              </a:ext>
            </a:extLst>
          </p:cNvPr>
          <p:cNvSpPr txBox="1"/>
          <p:nvPr/>
        </p:nvSpPr>
        <p:spPr>
          <a:xfrm>
            <a:off x="192258" y="4862304"/>
            <a:ext cx="609834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Личностные качества ученика.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7E52B-F55A-91DB-BFCA-6E8046BBBFE3}"/>
              </a:ext>
            </a:extLst>
          </p:cNvPr>
          <p:cNvSpPr txBox="1"/>
          <p:nvPr/>
        </p:nvSpPr>
        <p:spPr>
          <a:xfrm>
            <a:off x="192258" y="5223449"/>
            <a:ext cx="609834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Эмоциональные особенности ребенка.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84A4D-9EAA-A529-2513-AD853B713496}"/>
              </a:ext>
            </a:extLst>
          </p:cNvPr>
          <p:cNvSpPr txBox="1"/>
          <p:nvPr/>
        </p:nvSpPr>
        <p:spPr>
          <a:xfrm>
            <a:off x="192258" y="5546552"/>
            <a:ext cx="609834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Интеллект и особенности познавательных процессов.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168C6-C683-78BE-2724-C6C3A6E3FDFD}"/>
              </a:ext>
            </a:extLst>
          </p:cNvPr>
          <p:cNvSpPr txBox="1"/>
          <p:nvPr/>
        </p:nvSpPr>
        <p:spPr>
          <a:xfrm>
            <a:off x="192258" y="6131077"/>
            <a:ext cx="609834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Нарушения функционирования нервной системы ребенка.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0897C-4609-A2EE-B705-16A04D65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32BF659-540E-6864-C827-E7DF9AAF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0"/>
            <a:ext cx="7910733" cy="59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967EF-6E70-1041-0C84-6B85C14B748E}"/>
              </a:ext>
            </a:extLst>
          </p:cNvPr>
          <p:cNvSpPr txBox="1"/>
          <p:nvPr/>
        </p:nvSpPr>
        <p:spPr>
          <a:xfrm>
            <a:off x="6344529" y="4352164"/>
            <a:ext cx="3376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NSimSun" panose="02010609030101010101" pitchFamily="49" charset="-122"/>
              </a:rPr>
              <a:t>Диагностика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NSimSun" panose="02010609030101010101" pitchFamily="49" charset="-122"/>
              </a:rPr>
              <a:t>учебной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NSimSun" panose="02010609030101010101" pitchFamily="49" charset="-122"/>
              </a:rPr>
              <a:t>неуспешности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951</Words>
  <Application>Microsoft Office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NSimSun</vt:lpstr>
      <vt:lpstr>Arial</vt:lpstr>
      <vt:lpstr>Arial Black</vt:lpstr>
      <vt:lpstr>Calibri</vt:lpstr>
      <vt:lpstr>Calibri Light</vt:lpstr>
      <vt:lpstr>Impact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2</cp:revision>
  <dcterms:created xsi:type="dcterms:W3CDTF">2024-02-05T13:02:07Z</dcterms:created>
  <dcterms:modified xsi:type="dcterms:W3CDTF">2024-05-30T03:28:34Z</dcterms:modified>
</cp:coreProperties>
</file>