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2" r:id="rId14"/>
    <p:sldId id="276" r:id="rId15"/>
    <p:sldId id="277" r:id="rId16"/>
    <p:sldId id="280" r:id="rId17"/>
    <p:sldId id="281" r:id="rId18"/>
    <p:sldId id="282" r:id="rId19"/>
    <p:sldId id="279" r:id="rId20"/>
    <p:sldId id="283" r:id="rId21"/>
    <p:sldId id="278" r:id="rId22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53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13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649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56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2631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230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59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91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000" b="0" strike="noStrike" spc="-1">
              <a:solidFill>
                <a:srgbClr val="0B612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65306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40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70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8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8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32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46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51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E3A4-EBAF-43E1-A5E6-3D269DFFA10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9B7673-9D45-4A0E-890E-2152AC86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9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71201" y="1378132"/>
            <a:ext cx="8915399" cy="2262781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/>
              <a:t>Роль </a:t>
            </a:r>
            <a:r>
              <a:rPr lang="ru-RU" sz="6000" b="1" dirty="0"/>
              <a:t>родителей в </a:t>
            </a:r>
            <a:r>
              <a:rPr lang="ru-RU" sz="6000" b="1" dirty="0" smtClean="0"/>
              <a:t>создании инклюзивной</a:t>
            </a:r>
            <a:br>
              <a:rPr lang="ru-RU" sz="6000" b="1" dirty="0" smtClean="0"/>
            </a:br>
            <a:r>
              <a:rPr lang="ru-RU" sz="6000" b="1" dirty="0" smtClean="0"/>
              <a:t>образовательной среды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 Докучаева Анна Андреевна</a:t>
            </a:r>
          </a:p>
          <a:p>
            <a:pPr algn="r"/>
            <a:r>
              <a:rPr lang="ru-RU" dirty="0" smtClean="0"/>
              <a:t>педагог-психолог</a:t>
            </a:r>
          </a:p>
          <a:p>
            <a:pPr algn="r"/>
            <a:r>
              <a:rPr lang="ru-RU" dirty="0" smtClean="0"/>
              <a:t>МАОУ СШ № 156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7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8927" y="1384663"/>
            <a:ext cx="9340889" cy="512064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Р</a:t>
            </a:r>
            <a:r>
              <a:rPr lang="ru-RU" sz="2400" dirty="0" smtClean="0"/>
              <a:t>одители</a:t>
            </a:r>
            <a:r>
              <a:rPr lang="ru-RU" sz="2400" dirty="0"/>
              <a:t>, будучи первыми воспитателями своих детей, несут основную ответственность за их развитие и обучение. Все другие социальные институты, в том числе система образования, призваны лишь </a:t>
            </a:r>
            <a:r>
              <a:rPr lang="ru-RU" sz="2400" b="1" dirty="0"/>
              <a:t>помогать, поддерживать, направлять, дополнять </a:t>
            </a:r>
            <a:r>
              <a:rPr lang="ru-RU" sz="2400" dirty="0"/>
              <a:t>их воспитательную деятельность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5106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35577"/>
            <a:ext cx="8915400" cy="537564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Р</a:t>
            </a:r>
            <a:r>
              <a:rPr lang="ru-RU" dirty="0" smtClean="0"/>
              <a:t>одители воспитывающие ребенка ООП </a:t>
            </a:r>
            <a:r>
              <a:rPr lang="ru-RU" dirty="0"/>
              <a:t>должны обладать достаточным уровнем информированности о потенциальных ресурсах собственного ребенка и </a:t>
            </a:r>
            <a:r>
              <a:rPr lang="ru-RU" b="1" dirty="0"/>
              <a:t>адекватно</a:t>
            </a:r>
            <a:r>
              <a:rPr lang="ru-RU" dirty="0"/>
              <a:t> оценивать его возможности в обучении и социализации. </a:t>
            </a:r>
            <a:endParaRPr lang="ru-RU" dirty="0" smtClean="0"/>
          </a:p>
          <a:p>
            <a:pPr algn="just"/>
            <a:r>
              <a:rPr lang="ru-RU" dirty="0" smtClean="0"/>
              <a:t>Они </a:t>
            </a:r>
            <a:r>
              <a:rPr lang="ru-RU" dirty="0"/>
              <a:t>должны обладать познавательной и коммуникативной активностью и компетентностью, уметь создавать в домашних условиях коррекционно-развивающую среду и поддерживать соответствующий режим жизнедеятельности ребенка, делать выбор в пользу защиты его интересов и прав.</a:t>
            </a:r>
          </a:p>
          <a:p>
            <a:pPr algn="just"/>
            <a:r>
              <a:rPr lang="ru-RU" dirty="0"/>
              <a:t>Стрессовое состояние на различных фазах его появления, </a:t>
            </a:r>
            <a:r>
              <a:rPr lang="ru-RU" dirty="0" smtClean="0"/>
              <a:t>неадекватное </a:t>
            </a:r>
            <a:r>
              <a:rPr lang="ru-RU" dirty="0"/>
              <a:t>восприятие и непонимание реальных перспектив развития своего ребенка, недостаточная информированность, стремление соответствовать социально одобряемым стандартам — все это часто влияет на безответственный выбор родителями образовательной организации и форм помощи ребенку.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209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Фазы осознания нарушений ребёнка: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32411"/>
            <a:ext cx="8915400" cy="5094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1. Состояние </a:t>
            </a:r>
            <a:r>
              <a:rPr lang="ru-RU" dirty="0"/>
              <a:t>растерянности, порой страха, переживание шока.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2. </a:t>
            </a:r>
            <a:r>
              <a:rPr lang="ru-RU" dirty="0" smtClean="0"/>
              <a:t>Отрицание </a:t>
            </a:r>
            <a:r>
              <a:rPr lang="ru-RU" dirty="0"/>
              <a:t>поставленного диагноза и негативизм.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 smtClean="0"/>
              <a:t>. По </a:t>
            </a:r>
            <a:r>
              <a:rPr lang="ru-RU" dirty="0"/>
              <a:t>мере того, как родители приходят к пониманию смысла диагноза, наступает глубокая депрессия, хроническая печаль (третья фаза).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4.Принятие </a:t>
            </a:r>
            <a:r>
              <a:rPr lang="ru-RU" dirty="0"/>
              <a:t>диагноза</a:t>
            </a:r>
            <a:r>
              <a:rPr lang="ru-RU" b="1" dirty="0"/>
              <a:t>, </a:t>
            </a:r>
            <a:r>
              <a:rPr lang="ru-RU" dirty="0"/>
              <a:t>что означает начало психологической адаптации к </a:t>
            </a:r>
            <a:r>
              <a:rPr lang="ru-RU" dirty="0" smtClean="0"/>
              <a:t>немую</a:t>
            </a:r>
          </a:p>
          <a:p>
            <a:pPr marL="0" indent="0" algn="just">
              <a:buNone/>
            </a:pPr>
            <a:r>
              <a:rPr lang="ru-RU" b="1" dirty="0" smtClean="0"/>
              <a:t>Именно </a:t>
            </a:r>
            <a:r>
              <a:rPr lang="ru-RU" b="1" dirty="0"/>
              <a:t>достигнув четвертой фазы, родители становятся активными участниками инклюзивного образовательного процесса.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7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48639"/>
            <a:ext cx="8915400" cy="59827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sz="2400" dirty="0" smtClean="0"/>
              <a:t>С</a:t>
            </a:r>
            <a:r>
              <a:rPr lang="ru-RU" sz="2400" dirty="0" smtClean="0"/>
              <a:t>тепень </a:t>
            </a:r>
            <a:r>
              <a:rPr lang="ru-RU" sz="2400" dirty="0"/>
              <a:t>участия родителей детей с ООП в образовательной и коррекционно-развивающей деятельности инклюзивной образовательной </a:t>
            </a:r>
            <a:r>
              <a:rPr lang="ru-RU" sz="2400" dirty="0" smtClean="0"/>
              <a:t>организации крайне мала.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Среди них имеются те, кто изначально делегирует свою ответственность за ребенка педагогам, специалистам, репетиторам, школе; есть активные родители, желающие различными способами (продуктивными, непродуктивными) вносить коррективы в образовательный процесс; находятся родители- контролеры и, наконец</a:t>
            </a:r>
            <a:r>
              <a:rPr lang="ru-RU" sz="2400" b="1" dirty="0"/>
              <a:t>, родители-участники. Последние — самый приемлемый тип для включения в педагогический процесс, однако самый малочисленный</a:t>
            </a:r>
            <a:r>
              <a:rPr lang="ru-RU" sz="2400" b="1" dirty="0" smtClean="0"/>
              <a:t>.</a:t>
            </a:r>
          </a:p>
          <a:p>
            <a:pPr algn="just"/>
            <a:r>
              <a:rPr lang="ru-RU" sz="2400" dirty="0"/>
              <a:t>Усилия специалистов сопровождения направлены на повышение уровня педагогической культуры родителей, их реабилитационной, психолого-педагогической и реабилитационной компетентности.</a:t>
            </a:r>
          </a:p>
          <a:p>
            <a:pPr algn="just"/>
            <a:r>
              <a:rPr lang="ru-RU" sz="2400" dirty="0"/>
              <a:t>В то же время родители на добровольной основе должны стать равноправными участниками образовательного процесса, стремиться к эффективному взаимодействию и сотрудничеству с педагогами, психологами, социальными работниками.</a:t>
            </a:r>
          </a:p>
          <a:p>
            <a:pPr algn="just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686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27017"/>
            <a:ext cx="8915400" cy="60872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Для создания благоприятных условий воспитания ребенка родителям, как главным представителям его интересов, требуются специальные знания о влиянии нарушения в развитии ребенка на его познавательные и иные возможности, об его особых образовательных потребностях и способах их удовлетворения, о перспективах и способах его социализации, о технологиях взаимодействия с ним в разнообразных жизненных и образовательных ситуациях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Как правило, либо родители не владеют такими знаниями, либо их знания в этой области недостаточны. В этих случаях помощь и всестороннюю поддержку семье оказывают специалисты «помогающих профессий» (дефектологи, логопеды, психологи, </a:t>
            </a:r>
            <a:r>
              <a:rPr lang="ru-RU" dirty="0" err="1"/>
              <a:t>тьюторы</a:t>
            </a:r>
            <a:r>
              <a:rPr lang="ru-RU" dirty="0"/>
              <a:t>) в форме психолого-педагогического сопровождения. </a:t>
            </a:r>
            <a:endParaRPr lang="ru-RU" dirty="0" smtClean="0"/>
          </a:p>
          <a:p>
            <a:pPr algn="just"/>
            <a:r>
              <a:rPr lang="ru-RU" dirty="0" smtClean="0"/>
              <a:t>Особую </a:t>
            </a:r>
            <a:r>
              <a:rPr lang="ru-RU" dirty="0"/>
              <a:t>важность такое сопровождение приобретает в моменты перехода ребенка с одного возрастного этапа развития на другой, что требует дополнительной реабилитационной поддержки.</a:t>
            </a:r>
          </a:p>
        </p:txBody>
      </p:sp>
    </p:spTree>
    <p:extLst>
      <p:ext uri="{BB962C8B-B14F-4D97-AF65-F5344CB8AC3E}">
        <p14:creationId xmlns:p14="http://schemas.microsoft.com/office/powerpoint/2010/main" val="3908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/>
              <a:t>Вариативные формы работы с родителями, используемые в ходе психолого-педагогического сопровождения семьи в инклюзивном </a:t>
            </a:r>
            <a:r>
              <a:rPr lang="ru-RU" sz="1800" b="1" dirty="0" smtClean="0"/>
              <a:t>образовательном пространстве</a:t>
            </a:r>
            <a:r>
              <a:rPr lang="ru-RU" sz="1800" b="1" dirty="0"/>
              <a:t>.</a:t>
            </a:r>
            <a:r>
              <a:rPr lang="ru-RU" sz="1800" b="1" dirty="0" smtClean="0"/>
              <a:t> 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58982"/>
            <a:ext cx="8915400" cy="49508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По </a:t>
            </a:r>
            <a:r>
              <a:rPr lang="ru-RU" b="1" dirty="0"/>
              <a:t>форме взаимодействия </a:t>
            </a:r>
            <a:r>
              <a:rPr lang="ru-RU" dirty="0"/>
              <a:t>они могут быть </a:t>
            </a:r>
            <a:r>
              <a:rPr lang="ru-RU" b="1" dirty="0"/>
              <a:t>очными</a:t>
            </a:r>
            <a:r>
              <a:rPr lang="ru-RU" dirty="0"/>
              <a:t> и </a:t>
            </a:r>
            <a:r>
              <a:rPr lang="ru-RU" b="1" dirty="0"/>
              <a:t>дистанционными</a:t>
            </a:r>
            <a:r>
              <a:rPr lang="ru-RU" dirty="0"/>
              <a:t> (родительские собрания, консультации, семинары, мастер-классы, просветительские буклеты, on-line кабинеты для родителей, сайты, форумы). </a:t>
            </a:r>
            <a:endParaRPr lang="ru-RU" dirty="0" smtClean="0"/>
          </a:p>
          <a:p>
            <a:pPr algn="just"/>
            <a:r>
              <a:rPr lang="ru-RU" b="1" dirty="0" smtClean="0"/>
              <a:t>По </a:t>
            </a:r>
            <a:r>
              <a:rPr lang="ru-RU" b="1" dirty="0"/>
              <a:t>степени участия родителей </a:t>
            </a:r>
            <a:r>
              <a:rPr lang="ru-RU" dirty="0"/>
              <a:t>— </a:t>
            </a:r>
            <a:r>
              <a:rPr lang="ru-RU" b="1" dirty="0"/>
              <a:t>индивидуальными, коллективными </a:t>
            </a:r>
            <a:r>
              <a:rPr lang="ru-RU" dirty="0"/>
              <a:t>(открытые занятия специалистов с ребенком, беседы, консультации, праздники, родительские группы, ассоциации). </a:t>
            </a:r>
            <a:endParaRPr lang="ru-RU" dirty="0" smtClean="0"/>
          </a:p>
          <a:p>
            <a:pPr algn="just"/>
            <a:r>
              <a:rPr lang="ru-RU" b="1" dirty="0" smtClean="0"/>
              <a:t>По </a:t>
            </a:r>
            <a:r>
              <a:rPr lang="ru-RU" b="1" dirty="0"/>
              <a:t>включенности в деятельность </a:t>
            </a:r>
            <a:r>
              <a:rPr lang="ru-RU" dirty="0"/>
              <a:t>— </a:t>
            </a:r>
            <a:r>
              <a:rPr lang="ru-RU" b="1" dirty="0"/>
              <a:t>активными, пассивными </a:t>
            </a:r>
            <a:r>
              <a:rPr lang="ru-RU" dirty="0"/>
              <a:t>(конкурсы, досуги, участие в образовательном процессе в качестве </a:t>
            </a:r>
            <a:r>
              <a:rPr lang="ru-RU" dirty="0" err="1"/>
              <a:t>тьюторов</a:t>
            </a:r>
            <a:r>
              <a:rPr lang="ru-RU" dirty="0"/>
              <a:t>, открытые просмотры). </a:t>
            </a:r>
            <a:endParaRPr lang="ru-RU" dirty="0" smtClean="0"/>
          </a:p>
          <a:p>
            <a:pPr algn="just"/>
            <a:r>
              <a:rPr lang="ru-RU" b="1" dirty="0" smtClean="0"/>
              <a:t>По </a:t>
            </a:r>
            <a:r>
              <a:rPr lang="ru-RU" b="1" dirty="0"/>
              <a:t>характеру используемого материала — наглядными, практическими, словесными</a:t>
            </a:r>
            <a:r>
              <a:rPr lang="ru-RU" dirty="0"/>
              <a:t> (оформление тематических выставок, семейные мастер-классы, буклеты, статьи на сайте). </a:t>
            </a:r>
            <a:endParaRPr lang="ru-RU" dirty="0" smtClean="0"/>
          </a:p>
          <a:p>
            <a:pPr algn="just"/>
            <a:r>
              <a:rPr lang="ru-RU" b="1" dirty="0" smtClean="0"/>
              <a:t>По </a:t>
            </a:r>
            <a:r>
              <a:rPr lang="ru-RU" b="1" dirty="0"/>
              <a:t>используемым технологиям — традиционными и нетрадиционными </a:t>
            </a:r>
            <a:r>
              <a:rPr lang="ru-RU" dirty="0"/>
              <a:t>(дни открытых дверей, родительские собрания, сайты для родителей, технологические карты, маршруты выходного дня, творческие студии для детей и родителей). </a:t>
            </a:r>
            <a:endParaRPr lang="ru-RU" dirty="0" smtClean="0"/>
          </a:p>
          <a:p>
            <a:pPr algn="just"/>
            <a:r>
              <a:rPr lang="ru-RU" b="1" dirty="0" smtClean="0"/>
              <a:t>По </a:t>
            </a:r>
            <a:r>
              <a:rPr lang="ru-RU" b="1" dirty="0"/>
              <a:t>направленности взаимодействия </a:t>
            </a:r>
            <a:r>
              <a:rPr lang="ru-RU" dirty="0"/>
              <a:t>— информационно-просветительскими, обучающими, образовательными, диагностическими, оценочно-аналитическими.</a:t>
            </a:r>
          </a:p>
        </p:txBody>
      </p:sp>
    </p:spTree>
    <p:extLst>
      <p:ext uri="{BB962C8B-B14F-4D97-AF65-F5344CB8AC3E}">
        <p14:creationId xmlns:p14="http://schemas.microsoft.com/office/powerpoint/2010/main" val="168624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2491" y="624110"/>
            <a:ext cx="9901646" cy="5907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Чего боятся родители и как с этим работать в рамках школы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7360" y="1214845"/>
            <a:ext cx="9767252" cy="564315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1900" b="1" dirty="0"/>
              <a:t>Неизвестность. </a:t>
            </a:r>
            <a:endParaRPr lang="ru-RU" sz="1900" b="1" dirty="0" smtClean="0"/>
          </a:p>
          <a:p>
            <a:pPr marL="0" indent="0" algn="just">
              <a:buNone/>
            </a:pPr>
            <a:r>
              <a:rPr lang="ru-RU" sz="1900" dirty="0" smtClean="0"/>
              <a:t>Люди </a:t>
            </a:r>
            <a:r>
              <a:rPr lang="ru-RU" sz="1900" dirty="0"/>
              <a:t>всегда боялись других </a:t>
            </a:r>
            <a:r>
              <a:rPr lang="ru-RU" sz="1900" dirty="0" smtClean="0"/>
              <a:t>людей</a:t>
            </a:r>
            <a:r>
              <a:rPr lang="ru-RU" sz="1900" dirty="0"/>
              <a:t>, которые выглядят или ведут себя по-другому. Кстати, подобные страхи могут быть также и у педагогов, которые разговаривают с родителями о пользе интеграции. Возможно, люди не встречались раньше с инвалидностью. Или встречались, и это оказалось как-то некомфортно. Что такое дети с ОВЗ? Какие они? Какие у них образовательные потребности? Не заразится ли мой ребенок? Будет ли мой ребенок должен ухаживать за ребенком с ОВЗ (далее может следовать вопрос: «и с какой стати?!»). </a:t>
            </a:r>
            <a:endParaRPr lang="ru-RU" sz="1900" dirty="0" smtClean="0"/>
          </a:p>
          <a:p>
            <a:pPr marL="0" indent="0" algn="just">
              <a:buNone/>
            </a:pPr>
            <a:r>
              <a:rPr lang="ru-RU" sz="1900" b="1" dirty="0" smtClean="0"/>
              <a:t>Стратегия </a:t>
            </a:r>
            <a:r>
              <a:rPr lang="ru-RU" sz="1900" b="1" dirty="0"/>
              <a:t>работы: </a:t>
            </a:r>
            <a:r>
              <a:rPr lang="ru-RU" sz="1900" dirty="0" smtClean="0"/>
              <a:t>информирование </a:t>
            </a:r>
            <a:r>
              <a:rPr lang="ru-RU" sz="1900" dirty="0"/>
              <a:t>— это достойная профилактика большого количества различных сложностей. Если в вашу школу приходит ребенок с ОВЗ и есть вероятность того, что родители других детей негативно воспримут это, стоит уделить внимание многоуровневому оповещению</a:t>
            </a:r>
            <a:r>
              <a:rPr lang="ru-RU" sz="1900" dirty="0" smtClean="0"/>
              <a:t>.</a:t>
            </a:r>
          </a:p>
          <a:p>
            <a:pPr marL="0" indent="0" algn="just">
              <a:buNone/>
            </a:pPr>
            <a:r>
              <a:rPr lang="ru-RU" sz="1900" dirty="0" smtClean="0"/>
              <a:t> </a:t>
            </a:r>
            <a:r>
              <a:rPr lang="ru-RU" sz="1900" dirty="0"/>
              <a:t>Например, это может выглядеть </a:t>
            </a:r>
            <a:r>
              <a:rPr lang="ru-RU" sz="1900" dirty="0" smtClean="0"/>
              <a:t>так: Текст </a:t>
            </a:r>
            <a:r>
              <a:rPr lang="ru-RU" sz="1900" dirty="0"/>
              <a:t>и/или видео для родителей про детей с ОВЗ и ответы на наиболее популярные вопросы, в том числе, почему в конкретной школе появляется возможность обучения для детей с ОВЗ, как это повлияет на учебный процесс. Можно использовать отзывы детей, у которых уже есть подобный опыт, о том, что они думают про инклюзию в школе, и другие материалы. </a:t>
            </a:r>
          </a:p>
          <a:p>
            <a:pPr marL="0" indent="0" algn="just">
              <a:buNone/>
            </a:pPr>
            <a:r>
              <a:rPr lang="ru-RU" sz="1900" dirty="0" smtClean="0"/>
              <a:t> </a:t>
            </a:r>
            <a:r>
              <a:rPr lang="ru-RU" sz="1900" dirty="0"/>
              <a:t>Работа с родителями детей с ОВЗ. Очень важно не только работать с детьми, но и включать родителей детей с ОВЗ в родительское сообщество школы. Можно пригласить внешних специалистов. Для подобной задачи хорошо подходит технология «Круги сообществ». </a:t>
            </a:r>
            <a:endParaRPr lang="ru-RU" sz="1900" dirty="0" smtClean="0"/>
          </a:p>
          <a:p>
            <a:pPr marL="0" indent="0" algn="just">
              <a:buNone/>
            </a:pPr>
            <a:r>
              <a:rPr lang="ru-RU" sz="1900" dirty="0" smtClean="0"/>
              <a:t>Тренинг-знакомство </a:t>
            </a:r>
            <a:r>
              <a:rPr lang="ru-RU" sz="1900" dirty="0"/>
              <a:t>с темой ОВЗ для родителей и/или детей. На такое занятие можно пригласить специалистов, которые занимаются этой </a:t>
            </a:r>
            <a:r>
              <a:rPr lang="ru-RU" sz="1900" dirty="0" smtClean="0"/>
              <a:t>темой. Такое </a:t>
            </a:r>
            <a:r>
              <a:rPr lang="ru-RU" sz="1900" dirty="0"/>
              <a:t>занятие можно сделать в игровой форме, и тему ОВЗ включить в ряд других тем (т.е. не обязательно посвящать ей все время</a:t>
            </a:r>
            <a:r>
              <a:rPr lang="ru-RU" sz="1900" dirty="0" smtClean="0"/>
              <a:t>).</a:t>
            </a:r>
          </a:p>
          <a:p>
            <a:pPr marL="0" indent="0" algn="just">
              <a:buNone/>
            </a:pPr>
            <a:r>
              <a:rPr lang="ru-RU" sz="1900" dirty="0" smtClean="0"/>
              <a:t> </a:t>
            </a:r>
            <a:r>
              <a:rPr lang="ru-RU" sz="1900" dirty="0"/>
              <a:t>Индивидуальные встречи с родителями, у которых появились дополнительные вопросы. </a:t>
            </a:r>
            <a:endParaRPr lang="ru-RU" sz="1900" dirty="0" smtClean="0"/>
          </a:p>
          <a:p>
            <a:pPr marL="0" indent="0" algn="just">
              <a:buNone/>
            </a:pPr>
            <a:r>
              <a:rPr lang="ru-RU" sz="1900" dirty="0" smtClean="0"/>
              <a:t>Чем </a:t>
            </a:r>
            <a:r>
              <a:rPr lang="ru-RU" sz="1900" dirty="0"/>
              <a:t>больше открытости проявляет школа, тем больше родители будут сотрудничать, и тем меньше вероятность в течение года встретиться </a:t>
            </a:r>
            <a:r>
              <a:rPr lang="ru-RU" sz="1900" dirty="0" smtClean="0"/>
              <a:t>со </a:t>
            </a:r>
            <a:r>
              <a:rPr lang="ru-RU" sz="1900" dirty="0"/>
              <a:t>страхами и непониманием в этой теме. К тому же родители, которые позитивно или нейтрально воспринимают тему инклюзивного образования, смогут транслировать свое отношение детям, и это снизит вероятность конфликтов в классе.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2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09451"/>
            <a:ext cx="8915400" cy="6021978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 smtClean="0"/>
              <a:t>Ущерб для своего ребенка</a:t>
            </a:r>
            <a:r>
              <a:rPr lang="ru-RU" b="1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Многие </a:t>
            </a:r>
            <a:r>
              <a:rPr lang="ru-RU" dirty="0"/>
              <a:t>родители переживают, что с приходом в школу ученика с ОВЗ их ребенок каким-то образом пострадает. Например, ему будет доставаться меньше внимания педагога, учебная программа упростится и он потеряет интерес к учебе, или будет вынужден постоянно быть «нянькой» для ребенка с ОВЗ, или произойдёт что-то ещё. Большинство этих страхов основано на том, что родители, а иногда и сами педагоги, не понимают, как устроено инклюзивное образование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dirty="0"/>
              <a:t>Стратегия работы: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Информирование </a:t>
            </a:r>
            <a:r>
              <a:rPr lang="ru-RU" dirty="0"/>
              <a:t>(см. предыдущий пункт). Считается, что инклюзивное образование много дает как раз «обычным» детям. Это и понимание, как устроен мир, и более взрослая позиция, и умение помогать другим, и, что немаловажно, умение увидеть, что кому-то нужна помощь и т.д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Партнерская позиция школы: открытое обсуждение родительских страхов и опасений. (Как планируется организовать подобное обучение в вашей школе</a:t>
            </a:r>
            <a:r>
              <a:rPr lang="ru-RU" dirty="0" smtClean="0"/>
              <a:t>?)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Обсуждение ситуаций, когда что-то может пойти не так. Какие действия сможет предпринять школа, а какие — родители? Часто в новых вопросах происходит замалчивание проблемных зон. Обычно такое бывает, когда нововведение уже рекомендовали школе к исполнению, но сами сотрудники пока плохо понимают, как именно это будет происходить. В этих ситуациях стоит опираться на опыт коллег и специалистов в данном вопросе. Вы можете попросить родителей говорить вам об изменениях, которые они заметят. И обращаться, если они увидят первые негативные проявления. В этом случае вы встретитесь с сотрудничеством со стороны родителей, но не с жалобой в департамент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27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83326"/>
            <a:ext cx="8915400" cy="542789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«Мне страшно, что с моим ребенком что-то может случиться, я не хочу об этом думать</a:t>
            </a:r>
            <a:r>
              <a:rPr lang="ru-RU" b="1" dirty="0" smtClean="0"/>
              <a:t>».</a:t>
            </a:r>
          </a:p>
          <a:p>
            <a:pPr algn="just"/>
            <a:r>
              <a:rPr lang="ru-RU" b="1" dirty="0" smtClean="0"/>
              <a:t> </a:t>
            </a:r>
            <a:r>
              <a:rPr lang="ru-RU" dirty="0"/>
              <a:t>Родители — люди с особой чувствительностью к детям. Возможно такое, что некоторым родителям действительно сложно встречаться с проявлениями ОВЗ у детей, потому что есть иррациональный страх, что подобное может произойти и с его ребенком. «Не хочу видеть это, говорить об этом, и пусть этого не будет совсем, а все дети будут здоровыми</a:t>
            </a:r>
            <a:r>
              <a:rPr lang="ru-RU" dirty="0" smtClean="0"/>
              <a:t>».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В этой ситуации дети могут легче и быстрее адаптироваться к интеграции, чем родители. А родителей может охватывать паника в момент, когда они видят играющих веселых детей вместе с ребенком с ОВЗ. </a:t>
            </a:r>
            <a:endParaRPr lang="ru-RU" dirty="0" smtClean="0"/>
          </a:p>
          <a:p>
            <a:pPr algn="just"/>
            <a:r>
              <a:rPr lang="ru-RU" dirty="0" smtClean="0"/>
              <a:t>Стратегия </a:t>
            </a:r>
            <a:r>
              <a:rPr lang="ru-RU" dirty="0"/>
              <a:t>работы: В этой ситуации логические доводы обычно не работают. Здесь нужна поддержка, обращение к жизненному опыту родителей, а также работа со специалистом. Может помочь встреча с психологом, если он есть в школе. Возможно, в опыте родителей есть ситуации, в которых был риск для жизни или здоровья их ребенка. Конечно, общение и дружба с ребенком с ОВЗ никак подобным рискам не способствует. Но если есть подобные страхи, то родителям нужна очень бережная поддержка.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199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принципы работы с родителями: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Сотрудничество. Родители хотят для своих детей лучшего. Иногда это бывает неудобно </a:t>
            </a:r>
            <a:r>
              <a:rPr lang="ru-RU" dirty="0" smtClean="0"/>
              <a:t>школе, </a:t>
            </a:r>
            <a:r>
              <a:rPr lang="ru-RU" dirty="0"/>
              <a:t>но включенные, заинтересованные родители — это партнеры школы в решении многих сложных вопросов. </a:t>
            </a:r>
            <a:endParaRPr lang="ru-RU" dirty="0" smtClean="0"/>
          </a:p>
          <a:p>
            <a:pPr algn="just"/>
            <a:r>
              <a:rPr lang="ru-RU" dirty="0" smtClean="0"/>
              <a:t>Обозначение </a:t>
            </a:r>
            <a:r>
              <a:rPr lang="ru-RU" dirty="0"/>
              <a:t>бонусов инклюзивного образования, как для детей, так для родителей и семей. </a:t>
            </a:r>
            <a:endParaRPr lang="ru-RU" dirty="0" smtClean="0"/>
          </a:p>
          <a:p>
            <a:pPr algn="just"/>
            <a:r>
              <a:rPr lang="ru-RU" dirty="0" smtClean="0"/>
              <a:t>Честное </a:t>
            </a:r>
            <a:r>
              <a:rPr lang="ru-RU" dirty="0"/>
              <a:t>обсуждение возможных трудностей и вариантов их решения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9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>
            <a:extLst>
              <a:ext uri="{FF2B5EF4-FFF2-40B4-BE49-F238E27FC236}">
                <a16:creationId xmlns:a16="http://schemas.microsoft.com/office/drawing/2014/main" id="{7E1F0D39-86DF-E9FF-A235-90738A168DFC}"/>
              </a:ext>
            </a:extLst>
          </p:cNvPr>
          <p:cNvSpPr txBox="1">
            <a:spLocks/>
          </p:cNvSpPr>
          <p:nvPr/>
        </p:nvSpPr>
        <p:spPr>
          <a:xfrm>
            <a:off x="844732" y="1590259"/>
            <a:ext cx="11042468" cy="508706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98667E0-A63A-BFAC-58DE-E3D7CABA78F6}"/>
              </a:ext>
            </a:extLst>
          </p:cNvPr>
          <p:cNvSpPr txBox="1">
            <a:spLocks/>
          </p:cNvSpPr>
          <p:nvPr/>
        </p:nvSpPr>
        <p:spPr>
          <a:xfrm>
            <a:off x="2265680" y="429075"/>
            <a:ext cx="9621520" cy="1161184"/>
          </a:xfrm>
          <a:prstGeom prst="rect">
            <a:avLst/>
          </a:prstGeom>
          <a:solidFill>
            <a:srgbClr val="F0C78B"/>
          </a:solidFill>
          <a:ln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 родителей в создании инклюзивной образовательной среды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s://ds04.infourok.ru/uploads/ex/0642/0013b551-4aa71862/hello_html_ma3526f5.jpg">
            <a:extLst>
              <a:ext uri="{FF2B5EF4-FFF2-40B4-BE49-F238E27FC236}">
                <a16:creationId xmlns:a16="http://schemas.microsoft.com/office/drawing/2014/main" id="{7A1625B3-CA6D-1789-98E4-1C3993684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82956" y="5207727"/>
            <a:ext cx="2425544" cy="1565708"/>
          </a:xfrm>
          <a:prstGeom prst="rect">
            <a:avLst/>
          </a:prstGeom>
          <a:noFill/>
        </p:spPr>
      </p:pic>
      <p:sp>
        <p:nvSpPr>
          <p:cNvPr id="8" name="Содержимое 4">
            <a:extLst>
              <a:ext uri="{FF2B5EF4-FFF2-40B4-BE49-F238E27FC236}">
                <a16:creationId xmlns:a16="http://schemas.microsoft.com/office/drawing/2014/main" id="{3C569D04-6C5C-F954-0289-20DF4254882B}"/>
              </a:ext>
            </a:extLst>
          </p:cNvPr>
          <p:cNvSpPr txBox="1">
            <a:spLocks/>
          </p:cNvSpPr>
          <p:nvPr/>
        </p:nvSpPr>
        <p:spPr>
          <a:xfrm>
            <a:off x="1066800" y="1789889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https://ds04.infourok.ru/uploads/ex/0642/0013b551-4aa71862/hello_html_ma3526f5.jpg">
            <a:extLst>
              <a:ext uri="{FF2B5EF4-FFF2-40B4-BE49-F238E27FC236}">
                <a16:creationId xmlns:a16="http://schemas.microsoft.com/office/drawing/2014/main" id="{B3BCA51C-BD00-B61A-1DEF-9BDAAA835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50693" y="5495166"/>
            <a:ext cx="2425544" cy="1565708"/>
          </a:xfrm>
          <a:prstGeom prst="rect">
            <a:avLst/>
          </a:prstGeom>
          <a:noFill/>
        </p:spPr>
      </p:pic>
      <p:sp>
        <p:nvSpPr>
          <p:cNvPr id="11" name="Овал 10">
            <a:extLst>
              <a:ext uri="{FF2B5EF4-FFF2-40B4-BE49-F238E27FC236}">
                <a16:creationId xmlns:a16="http://schemas.microsoft.com/office/drawing/2014/main" id="{413F788A-6496-1DF7-E75A-57109D54B53A}"/>
              </a:ext>
            </a:extLst>
          </p:cNvPr>
          <p:cNvSpPr/>
          <p:nvPr/>
        </p:nvSpPr>
        <p:spPr>
          <a:xfrm>
            <a:off x="6113091" y="1561824"/>
            <a:ext cx="2719532" cy="136555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dirty="0"/>
              <a:t>Обучающийся </a:t>
            </a:r>
          </a:p>
          <a:p>
            <a:pPr algn="ctr"/>
            <a:r>
              <a:rPr lang="ru-RU" dirty="0"/>
              <a:t>с ОВЗ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1289AD78-F98B-09CC-FDC9-A96F223FAC92}"/>
              </a:ext>
            </a:extLst>
          </p:cNvPr>
          <p:cNvSpPr/>
          <p:nvPr/>
        </p:nvSpPr>
        <p:spPr>
          <a:xfrm>
            <a:off x="6006313" y="3453357"/>
            <a:ext cx="3105150" cy="9880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коллектив школы </a:t>
            </a:r>
          </a:p>
        </p:txBody>
      </p:sp>
      <p:sp>
        <p:nvSpPr>
          <p:cNvPr id="13" name="Объект 11">
            <a:extLst>
              <a:ext uri="{FF2B5EF4-FFF2-40B4-BE49-F238E27FC236}">
                <a16:creationId xmlns:a16="http://schemas.microsoft.com/office/drawing/2014/main" id="{A7A8C848-6965-4806-1DAF-5CE7019576C8}"/>
              </a:ext>
            </a:extLst>
          </p:cNvPr>
          <p:cNvSpPr txBox="1">
            <a:spLocks/>
          </p:cNvSpPr>
          <p:nvPr/>
        </p:nvSpPr>
        <p:spPr>
          <a:xfrm rot="3240915">
            <a:off x="3241778" y="4130483"/>
            <a:ext cx="2672245" cy="11576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Родители (законные представители)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2C71A043-F474-594F-7565-AD1E8C88945B}"/>
              </a:ext>
            </a:extLst>
          </p:cNvPr>
          <p:cNvCxnSpPr>
            <a:cxnSpLocks/>
          </p:cNvCxnSpPr>
          <p:nvPr/>
        </p:nvCxnSpPr>
        <p:spPr>
          <a:xfrm flipV="1">
            <a:off x="4262922" y="2445672"/>
            <a:ext cx="1833078" cy="11558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2664D3E-1F56-22AD-80DA-53F12A1CE128}"/>
              </a:ext>
            </a:extLst>
          </p:cNvPr>
          <p:cNvCxnSpPr>
            <a:cxnSpLocks/>
          </p:cNvCxnSpPr>
          <p:nvPr/>
        </p:nvCxnSpPr>
        <p:spPr>
          <a:xfrm flipV="1">
            <a:off x="5574793" y="5350444"/>
            <a:ext cx="3830014" cy="330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3A3EF51-36C0-EFDD-BA6E-3D16C8E4EE6C}"/>
              </a:ext>
            </a:extLst>
          </p:cNvPr>
          <p:cNvCxnSpPr>
            <a:cxnSpLocks/>
          </p:cNvCxnSpPr>
          <p:nvPr/>
        </p:nvCxnSpPr>
        <p:spPr>
          <a:xfrm>
            <a:off x="8870863" y="2277025"/>
            <a:ext cx="2216097" cy="121970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>
            <a:extLst>
              <a:ext uri="{FF2B5EF4-FFF2-40B4-BE49-F238E27FC236}">
                <a16:creationId xmlns:a16="http://schemas.microsoft.com/office/drawing/2014/main" id="{4C81425B-F04F-A9BF-061F-0B99727F2F0C}"/>
              </a:ext>
            </a:extLst>
          </p:cNvPr>
          <p:cNvSpPr/>
          <p:nvPr/>
        </p:nvSpPr>
        <p:spPr>
          <a:xfrm rot="18620595">
            <a:off x="9119542" y="3916696"/>
            <a:ext cx="2905734" cy="127229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dirty="0"/>
              <a:t>Обучающийся </a:t>
            </a:r>
          </a:p>
          <a:p>
            <a:pPr algn="ctr"/>
            <a:r>
              <a:rPr lang="ru-RU" dirty="0"/>
              <a:t>без  ОВЗ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584A175-CBF0-EAC4-5C3E-33B03B052482}"/>
              </a:ext>
            </a:extLst>
          </p:cNvPr>
          <p:cNvSpPr/>
          <p:nvPr/>
        </p:nvSpPr>
        <p:spPr>
          <a:xfrm>
            <a:off x="391886" y="1842617"/>
            <a:ext cx="3256188" cy="4496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 обязаны научить нашего ребёнка …»</a:t>
            </a:r>
          </a:p>
          <a:p>
            <a:pPr indent="-342900" algn="just"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 же учитель, у Вас есть образование, значит Вы должны уметь учить и воспитывать».</a:t>
            </a:r>
          </a:p>
          <a:p>
            <a:pPr indent="-34290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«Школа должна заниматься развитием и воспитанием моего ребенка…».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3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6357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с родителями в рамках инклюзивного образования в </a:t>
            </a:r>
            <a:br>
              <a:rPr lang="ru-RU" dirty="0" smtClean="0"/>
            </a:br>
            <a:r>
              <a:rPr lang="ru-RU" dirty="0" smtClean="0"/>
              <a:t>МАОУ СШ №156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468880"/>
            <a:ext cx="8915400" cy="3442342"/>
          </a:xfrm>
        </p:spPr>
        <p:txBody>
          <a:bodyPr/>
          <a:lstStyle/>
          <a:p>
            <a:r>
              <a:rPr lang="ru-RU" sz="2400" dirty="0" smtClean="0"/>
              <a:t>В начале февраля 2023 года, в МАОУ СШ № 156 начинает работу «Родительский клуб».</a:t>
            </a:r>
          </a:p>
          <a:p>
            <a:pPr marL="0" indent="0">
              <a:buNone/>
            </a:pPr>
            <a:r>
              <a:rPr lang="ru-RU" sz="2400" dirty="0"/>
              <a:t> К</a:t>
            </a:r>
            <a:r>
              <a:rPr lang="ru-RU" sz="2400" dirty="0" smtClean="0"/>
              <a:t>аждый месяц будут проходить практические занятия для родителей с участием узких специалистов  (дефектолог, логопед, психолог).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068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В </a:t>
            </a:r>
            <a:r>
              <a:rPr lang="ru-RU" dirty="0" smtClean="0"/>
              <a:t>заключение </a:t>
            </a:r>
            <a:r>
              <a:rPr lang="ru-RU" dirty="0"/>
              <a:t>необходимо подчеркнуть, что выстраивание системы взаимодействия, общения и сотрудничества с семьей ребенка, имеющего ООП, в условиях инклюзивного образования — одно из важных условий успешности его обучения, развития и социализации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Инклюзия – это современно. Очень важно, чтобы у родителей была возможность высказать свои опасения, тревогу и получить ответы на вопросы. Чем больше представители школы проявляют открытости и готовности сотрудничать, в том числе по теме ОВЗ, тем легче проходит адаптация детей и родителей к новому современному формату в образовании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«Союз семьи и образовательной организации».</a:t>
            </a:r>
          </a:p>
          <a:p>
            <a:pPr algn="just"/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70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92331"/>
            <a:ext cx="8915400" cy="5708469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Сегодня </a:t>
            </a:r>
            <a:r>
              <a:rPr lang="ru-RU" sz="2800" dirty="0"/>
              <a:t>родители и ребенок выступают не просто в качестве клиентов, получающих </a:t>
            </a:r>
            <a:r>
              <a:rPr lang="ru-RU" sz="2800" dirty="0" smtClean="0"/>
              <a:t> педагогические, психологические и иные услуги.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Роль родителей расширяется, позволяя им участвовать в процессе создания индивидуального образовательного маршрута обучающегося, создания инклюзивной образовательной среды, адаптации образовательных программ, участия в воспитательной и внеучебной работе ОО, при проявлении ими активной позиции.</a:t>
            </a:r>
          </a:p>
        </p:txBody>
      </p:sp>
    </p:spTree>
    <p:extLst>
      <p:ext uri="{BB962C8B-B14F-4D97-AF65-F5344CB8AC3E}">
        <p14:creationId xmlns:p14="http://schemas.microsoft.com/office/powerpoint/2010/main" val="32835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05394"/>
            <a:ext cx="8915400" cy="5205828"/>
          </a:xfrm>
        </p:spPr>
        <p:txBody>
          <a:bodyPr/>
          <a:lstStyle/>
          <a:p>
            <a:pPr algn="just"/>
            <a:r>
              <a:rPr lang="ru-RU" sz="2800" b="1" dirty="0" smtClean="0"/>
              <a:t> Именно </a:t>
            </a:r>
            <a:r>
              <a:rPr lang="ru-RU" sz="2800" b="1" dirty="0"/>
              <a:t>родители способны собственным поведением моделировать </a:t>
            </a:r>
            <a:r>
              <a:rPr lang="ru-RU" sz="2800" b="1" dirty="0" smtClean="0"/>
              <a:t> компетентное пребывание </a:t>
            </a:r>
            <a:r>
              <a:rPr lang="ru-RU" sz="2800" b="1" dirty="0"/>
              <a:t>ребенка в </a:t>
            </a:r>
            <a:r>
              <a:rPr lang="ru-RU" sz="2800" b="1" dirty="0" smtClean="0"/>
              <a:t>социуме.</a:t>
            </a:r>
          </a:p>
          <a:p>
            <a:pPr algn="just"/>
            <a:r>
              <a:rPr lang="ru-RU" sz="2800" dirty="0"/>
              <a:t>Для этого им необходимо осознать и активизировать свои личностные, социальные, информационные </a:t>
            </a:r>
            <a:r>
              <a:rPr lang="ru-RU" sz="2800" b="1" dirty="0"/>
              <a:t>ресурсы</a:t>
            </a:r>
            <a:r>
              <a:rPr lang="ru-RU" sz="2800" dirty="0"/>
              <a:t>, которые позволят им принять </a:t>
            </a:r>
            <a:r>
              <a:rPr lang="ru-RU" sz="2800" b="1" dirty="0"/>
              <a:t>равноправное</a:t>
            </a:r>
            <a:r>
              <a:rPr lang="ru-RU" sz="2800" dirty="0"/>
              <a:t> участие в образовательном процессе.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9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1051" y="875211"/>
            <a:ext cx="9623561" cy="5036011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Родители играют важную, </a:t>
            </a:r>
            <a:r>
              <a:rPr lang="ru-RU" sz="2800" dirty="0" smtClean="0"/>
              <a:t> </a:t>
            </a:r>
            <a:r>
              <a:rPr lang="ru-RU" sz="2800" b="1" dirty="0"/>
              <a:t>ключевую, роль </a:t>
            </a:r>
            <a:r>
              <a:rPr lang="ru-RU" sz="2800" dirty="0"/>
              <a:t>в образовании и поддержке </a:t>
            </a:r>
            <a:r>
              <a:rPr lang="ru-RU" sz="2800" dirty="0" smtClean="0"/>
              <a:t>обучающихся </a:t>
            </a:r>
            <a:r>
              <a:rPr lang="ru-RU" sz="2800" dirty="0"/>
              <a:t>с особыми образовательными </a:t>
            </a:r>
            <a:r>
              <a:rPr lang="ru-RU" sz="2800" dirty="0" smtClean="0"/>
              <a:t>потребностями (ООП). </a:t>
            </a:r>
            <a:r>
              <a:rPr lang="ru-RU" sz="2800" dirty="0"/>
              <a:t>Во первых, прежде всего они – родители, со всеми правами и обязанностями, но они также и источники информации, партнеры при разработке и осуществлении программ с участием их детей, а также “потребители” предоставляемого </a:t>
            </a:r>
            <a:r>
              <a:rPr lang="ru-RU" sz="2800" dirty="0" smtClean="0"/>
              <a:t>образовательной организацией </a:t>
            </a:r>
            <a:r>
              <a:rPr lang="ru-RU" sz="2800" dirty="0"/>
              <a:t>образования…» </a:t>
            </a:r>
          </a:p>
        </p:txBody>
      </p:sp>
    </p:spTree>
    <p:extLst>
      <p:ext uri="{BB962C8B-B14F-4D97-AF65-F5344CB8AC3E}">
        <p14:creationId xmlns:p14="http://schemas.microsoft.com/office/powerpoint/2010/main" val="427762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18457"/>
            <a:ext cx="8915400" cy="5192765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У  родителей </a:t>
            </a:r>
            <a:r>
              <a:rPr lang="ru-RU" sz="2400" dirty="0"/>
              <a:t>есть неотъемлемое право быть вовлеченными в принятие решений, которые оказывают влияние на их детей. </a:t>
            </a:r>
            <a:endParaRPr lang="ru-RU" sz="2400" dirty="0" smtClean="0"/>
          </a:p>
          <a:p>
            <a:pPr algn="just"/>
            <a:r>
              <a:rPr lang="ru-RU" sz="2400" dirty="0" smtClean="0"/>
              <a:t>Родители </a:t>
            </a:r>
            <a:r>
              <a:rPr lang="ru-RU" sz="2400" dirty="0"/>
              <a:t>детей с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ООП(особые образовательные потребности) </a:t>
            </a:r>
            <a:r>
              <a:rPr lang="ru-RU" sz="2400" dirty="0"/>
              <a:t>часто нуждаются в поддержке и руководстве, как справиться с отклонениями в поведении ребенка. Существуют неоспоримые данные, что от такого вовлечения выигрывают и дети, и родители</a:t>
            </a:r>
            <a:r>
              <a:rPr lang="ru-RU" sz="2400" dirty="0" smtClean="0"/>
              <a:t>»</a:t>
            </a:r>
          </a:p>
          <a:p>
            <a:pPr algn="just"/>
            <a:r>
              <a:rPr lang="ru-RU" sz="2400" dirty="0" smtClean="0"/>
              <a:t>Именно конструктивное </a:t>
            </a:r>
            <a:r>
              <a:rPr lang="ru-RU" sz="2400" dirty="0"/>
              <a:t>взаимодействие и партнерское сотрудничество педагогов ОО и родителей (законных представителей) является одним из важнейших условий инклюзивности образовательной среды. </a:t>
            </a:r>
          </a:p>
        </p:txBody>
      </p:sp>
    </p:spTree>
    <p:extLst>
      <p:ext uri="{BB962C8B-B14F-4D97-AF65-F5344CB8AC3E}">
        <p14:creationId xmlns:p14="http://schemas.microsoft.com/office/powerpoint/2010/main" val="22441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40080"/>
            <a:ext cx="9180422" cy="527114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Эффективный способ вовлечения родителей в образовательный процесс – привлечение их к участию на занятиях, в досугах и праздниках. Не стоит бояться присутствия родителей в образовательном процессе. Если основная цель педагога и родителей – способствовать гармоничному развитию ребенка, значит необходимо объединить совместные усилия и работать на этот результат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/>
              <a:t>Кроме этого, полезно обсудить и выбрать форму еженедельного обмена значимой информацией. Это может быть страница на сайте ОО, личный блог педагога, рассылка по электронной почте, информационный стенд и </a:t>
            </a:r>
            <a:r>
              <a:rPr lang="ru-RU" sz="2400" dirty="0" err="1" smtClean="0"/>
              <a:t>тд</a:t>
            </a:r>
            <a:r>
              <a:rPr lang="ru-RU" sz="2400" dirty="0" smtClean="0"/>
              <a:t>. </a:t>
            </a:r>
            <a:r>
              <a:rPr lang="ru-RU" sz="2400" dirty="0"/>
              <a:t>Важно, чтобы эта форма </a:t>
            </a:r>
            <a:r>
              <a:rPr lang="ru-RU" sz="2400" b="1" dirty="0"/>
              <a:t>регулярно</a:t>
            </a:r>
            <a:r>
              <a:rPr lang="ru-RU" sz="2400" dirty="0"/>
              <a:t> отражала жизнь класса, информировала родителей об успехах и трудностях каждого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19984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49086"/>
            <a:ext cx="8915400" cy="5062136"/>
          </a:xfrm>
        </p:spPr>
        <p:txBody>
          <a:bodyPr/>
          <a:lstStyle/>
          <a:p>
            <a:pPr algn="just"/>
            <a:r>
              <a:rPr lang="ru-RU" sz="2800" dirty="0"/>
              <a:t>Таким образом, формируя инклюзивную образовательную среду, необходимо уделять внимание созданию атмосферы доверительности, сотрудничества, поддержания инициативы и активности в процессе взаимодействия с родителями.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6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контактов между семьями: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397725"/>
            <a:ext cx="8915400" cy="4924697"/>
          </a:xfrm>
        </p:spPr>
        <p:txBody>
          <a:bodyPr>
            <a:normAutofit fontScale="32500" lnSpcReduction="20000"/>
          </a:bodyPr>
          <a:lstStyle/>
          <a:p>
            <a:pPr marL="0" indent="0" algn="just" fontAlgn="t">
              <a:buNone/>
            </a:pPr>
            <a:r>
              <a:rPr lang="ru-RU" sz="7400" dirty="0" smtClean="0">
                <a:solidFill>
                  <a:srgbClr val="000000"/>
                </a:solidFill>
              </a:rPr>
              <a:t>- Организовать </a:t>
            </a:r>
            <a:r>
              <a:rPr lang="ru-RU" sz="7400" dirty="0">
                <a:solidFill>
                  <a:srgbClr val="000000"/>
                </a:solidFill>
              </a:rPr>
              <a:t>посещение опытными родителями семей, где появился ребенок, нуждающийся в помощи;</a:t>
            </a:r>
          </a:p>
          <a:p>
            <a:pPr marL="0" indent="0" algn="just" fontAlgn="t">
              <a:buNone/>
            </a:pPr>
            <a:r>
              <a:rPr lang="ru-RU" sz="7400" dirty="0" smtClean="0">
                <a:solidFill>
                  <a:srgbClr val="000000"/>
                </a:solidFill>
              </a:rPr>
              <a:t>-Организация </a:t>
            </a:r>
            <a:r>
              <a:rPr lang="ru-RU" sz="7400" dirty="0">
                <a:solidFill>
                  <a:srgbClr val="000000"/>
                </a:solidFill>
              </a:rPr>
              <a:t>ассоциации или группы самопомощи родителям;</a:t>
            </a:r>
          </a:p>
          <a:p>
            <a:pPr marL="0" indent="0" algn="just" fontAlgn="t">
              <a:buNone/>
            </a:pPr>
            <a:r>
              <a:rPr lang="ru-RU" sz="7400" dirty="0" smtClean="0">
                <a:solidFill>
                  <a:srgbClr val="000000"/>
                </a:solidFill>
              </a:rPr>
              <a:t>- </a:t>
            </a:r>
            <a:r>
              <a:rPr lang="ru-RU" sz="7400" dirty="0">
                <a:solidFill>
                  <a:srgbClr val="000000"/>
                </a:solidFill>
              </a:rPr>
              <a:t>Р</a:t>
            </a:r>
            <a:r>
              <a:rPr lang="ru-RU" sz="7400" dirty="0" smtClean="0">
                <a:solidFill>
                  <a:srgbClr val="000000"/>
                </a:solidFill>
              </a:rPr>
              <a:t>одители могут состоять </a:t>
            </a:r>
            <a:r>
              <a:rPr lang="ru-RU" sz="7400" dirty="0">
                <a:solidFill>
                  <a:srgbClr val="000000"/>
                </a:solidFill>
              </a:rPr>
              <a:t>в комиссиях или советах школы;</a:t>
            </a:r>
          </a:p>
          <a:p>
            <a:pPr marL="0" indent="0" algn="just" fontAlgn="t">
              <a:buNone/>
            </a:pPr>
            <a:r>
              <a:rPr lang="ru-RU" sz="7400" dirty="0" smtClean="0">
                <a:solidFill>
                  <a:srgbClr val="000000"/>
                </a:solidFill>
              </a:rPr>
              <a:t>- Организации </a:t>
            </a:r>
            <a:r>
              <a:rPr lang="ru-RU" sz="7400" dirty="0">
                <a:solidFill>
                  <a:srgbClr val="000000"/>
                </a:solidFill>
              </a:rPr>
              <a:t>клубов по интересам и мероприятий для детей;</a:t>
            </a:r>
          </a:p>
          <a:p>
            <a:pPr marL="0" indent="0" algn="just" fontAlgn="t">
              <a:buNone/>
            </a:pPr>
            <a:r>
              <a:rPr lang="ru-RU" sz="7400" dirty="0" smtClean="0">
                <a:solidFill>
                  <a:srgbClr val="000000"/>
                </a:solidFill>
              </a:rPr>
              <a:t>-Защита  своих прав, вовлечение </a:t>
            </a:r>
            <a:r>
              <a:rPr lang="ru-RU" sz="7400" dirty="0">
                <a:solidFill>
                  <a:srgbClr val="000000"/>
                </a:solidFill>
              </a:rPr>
              <a:t>в работу общественных организаций, оказывающих влияние на развитие законодательства и порядка, предоставления услуг.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8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299</TotalTime>
  <Words>2221</Words>
  <Application>Microsoft Office PowerPoint</Application>
  <PresentationFormat>Широкоэкранный</PresentationFormat>
  <Paragraphs>89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Franklin Gothic Book</vt:lpstr>
      <vt:lpstr>Times New Roman</vt:lpstr>
      <vt:lpstr>Wingdings 3</vt:lpstr>
      <vt:lpstr>Легкий дым</vt:lpstr>
      <vt:lpstr> Роль родителей в создании инклюзивной образовательной среды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Развитие контактов между семьями:</vt:lpstr>
      <vt:lpstr>Презентация PowerPoint</vt:lpstr>
      <vt:lpstr>Презентация PowerPoint</vt:lpstr>
      <vt:lpstr>Фазы осознания нарушений ребёнка:</vt:lpstr>
      <vt:lpstr>Презентация PowerPoint</vt:lpstr>
      <vt:lpstr>Презентация PowerPoint</vt:lpstr>
      <vt:lpstr>Вариативные формы работы с родителями, используемые в ходе психолого-педагогического сопровождения семьи в инклюзивном образовательном пространстве.  </vt:lpstr>
      <vt:lpstr>Чего боятся родители и как с этим работать в рамках школы</vt:lpstr>
      <vt:lpstr>Презентация PowerPoint</vt:lpstr>
      <vt:lpstr>Презентация PowerPoint</vt:lpstr>
      <vt:lpstr>Основные принципы работы с родителями:</vt:lpstr>
      <vt:lpstr>Работа с родителями в рамках инклюзивного образования в  МАОУ СШ №156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Участие родителей в создании инклюзивной  образовательной среды </dc:title>
  <dc:creator>6-6-1</dc:creator>
  <cp:lastModifiedBy>6-6-1</cp:lastModifiedBy>
  <cp:revision>34</cp:revision>
  <cp:lastPrinted>2023-01-27T07:50:40Z</cp:lastPrinted>
  <dcterms:created xsi:type="dcterms:W3CDTF">2023-01-26T09:35:33Z</dcterms:created>
  <dcterms:modified xsi:type="dcterms:W3CDTF">2023-01-27T08:27:22Z</dcterms:modified>
</cp:coreProperties>
</file>