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0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8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82237-D06F-4DC1-986C-58D9184E426C}" type="datetimeFigureOut">
              <a:rPr lang="ru-RU" smtClean="0"/>
              <a:t>16.05.2022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60AC2-E177-4048-91FF-45ADAEDD4D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0354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82237-D06F-4DC1-986C-58D9184E426C}" type="datetimeFigureOut">
              <a:rPr lang="ru-RU" smtClean="0"/>
              <a:t>16.05.2022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60AC2-E177-4048-91FF-45ADAEDD4D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4751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82237-D06F-4DC1-986C-58D9184E426C}" type="datetimeFigureOut">
              <a:rPr lang="ru-RU" smtClean="0"/>
              <a:t>16.05.2022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60AC2-E177-4048-91FF-45ADAEDD4D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67717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82237-D06F-4DC1-986C-58D9184E426C}" type="datetimeFigureOut">
              <a:rPr lang="ru-RU" smtClean="0"/>
              <a:t>16.05.2022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60AC2-E177-4048-91FF-45ADAEDD4D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40096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82237-D06F-4DC1-986C-58D9184E426C}" type="datetimeFigureOut">
              <a:rPr lang="ru-RU" smtClean="0"/>
              <a:t>16.05.2022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60AC2-E177-4048-91FF-45ADAEDD4D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0843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82237-D06F-4DC1-986C-58D9184E426C}" type="datetimeFigureOut">
              <a:rPr lang="ru-RU" smtClean="0"/>
              <a:t>16.05.2022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60AC2-E177-4048-91FF-45ADAEDD4D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73481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82237-D06F-4DC1-986C-58D9184E426C}" type="datetimeFigureOut">
              <a:rPr lang="ru-RU" smtClean="0"/>
              <a:t>16.05.2022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60AC2-E177-4048-91FF-45ADAEDD4D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7395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82237-D06F-4DC1-986C-58D9184E426C}" type="datetimeFigureOut">
              <a:rPr lang="ru-RU" smtClean="0"/>
              <a:t>16.05.2022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60AC2-E177-4048-91FF-45ADAEDD4D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9910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82237-D06F-4DC1-986C-58D9184E426C}" type="datetimeFigureOut">
              <a:rPr lang="ru-RU" smtClean="0"/>
              <a:t>16.05.2022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60AC2-E177-4048-91FF-45ADAEDD4D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09170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82237-D06F-4DC1-986C-58D9184E426C}" type="datetimeFigureOut">
              <a:rPr lang="ru-RU" smtClean="0"/>
              <a:t>16.05.2022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60AC2-E177-4048-91FF-45ADAEDD4D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3537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82237-D06F-4DC1-986C-58D9184E426C}" type="datetimeFigureOut">
              <a:rPr lang="ru-RU" smtClean="0"/>
              <a:t>16.05.2022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60AC2-E177-4048-91FF-45ADAEDD4D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36910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282237-D06F-4DC1-986C-58D9184E426C}" type="datetimeFigureOut">
              <a:rPr lang="ru-RU" smtClean="0"/>
              <a:t>16.05.2022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A60AC2-E177-4048-91FF-45ADAEDD4D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0584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72400" cy="1470025"/>
          </a:xfrm>
        </p:spPr>
        <p:txBody>
          <a:bodyPr/>
          <a:lstStyle/>
          <a:p>
            <a:r>
              <a:rPr lang="ru-RU" dirty="0" smtClean="0"/>
              <a:t>Проценты в нашей жизни.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Ученик\Documents\вся работа\РАБОТА ВИКА\НПК\картинки и шаблоны\znanio.ru-anima-f2-53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6629" y="1562844"/>
            <a:ext cx="3715153" cy="3810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Ученик\Documents\вся работа\РАБОТА ВИКА\НПК\картинки и шаблоны\znanio.ru-anima-f2-67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729470"/>
            <a:ext cx="4598938" cy="4867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0480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72494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Домашняя работа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08720"/>
            <a:ext cx="8784976" cy="583264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1) В магазине куртка продается по цене 1200 рублей. В первом магазине цену товара снизили сначала на 10%, а  затем ещё на 10%. Во втором магазине цену аналогичного товара сразу снизили на 20%. В каком из этих двух магазинов данный товар стал дешевле?</a:t>
            </a:r>
          </a:p>
          <a:p>
            <a:pPr marL="0" indent="0"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2)Заполните пропуски в решении задачи.</a:t>
            </a:r>
          </a:p>
          <a:p>
            <a:pPr marL="0" indent="0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таблице представлены цены на некоторые товары в трёх магазинах. Татьяна Анатольевна хочет купить 0,5 кг орехов, 10 плиток шоколада и 2 кг зефира. </a:t>
            </a:r>
          </a:p>
          <a:p>
            <a:pPr marL="0" indent="0"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каком магазине стоимость покупки будет наименьшей, если</a:t>
            </a:r>
          </a:p>
          <a:p>
            <a:pPr marL="0" indent="0"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в магазине Б проводится акция  — скидка 20% на развесные продукты,</a:t>
            </a:r>
          </a:p>
          <a:p>
            <a:pPr marL="0" indent="0"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а в магазине В скидка 10% на весь ассортимент?</a:t>
            </a:r>
          </a:p>
          <a:p>
            <a:pPr marL="0" indent="0"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	Цена товара, руб.</a:t>
            </a:r>
          </a:p>
          <a:p>
            <a:pPr marL="0" indent="0"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Магазины        орехи (1 кг)	шоколад (шт.)	зефир (1кг)</a:t>
            </a:r>
          </a:p>
          <a:p>
            <a:pPr marL="0" indent="0"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 А	                 600	    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45	                      144 </a:t>
            </a:r>
          </a:p>
          <a:p>
            <a:pPr marL="0" indent="0"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 Б	                584	   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65	                      116 </a:t>
            </a:r>
          </a:p>
          <a:p>
            <a:pPr marL="0" indent="0"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В	               660	</a:t>
            </a:r>
            <a:r>
              <a:rPr lang="ru-RU" sz="160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53	                      225 </a:t>
            </a:r>
          </a:p>
          <a:p>
            <a:pPr marL="0" indent="0"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                       Решение.  </a:t>
            </a:r>
          </a:p>
          <a:p>
            <a:pPr marL="0" indent="0"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           Покупка в магазине А стоит ... р.</a:t>
            </a:r>
          </a:p>
          <a:p>
            <a:pPr marL="0" indent="0"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           Покупка в магазине Б стоит ... р.</a:t>
            </a:r>
          </a:p>
          <a:p>
            <a:pPr marL="0" indent="0"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           Покупка в магазине В стоит ... р.</a:t>
            </a:r>
          </a:p>
          <a:p>
            <a:pPr marL="0" indent="0"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                Ответ: в магазине ... стоимость покупки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будет наименьшей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435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1.	В квартире, где проживает Алексей, установлен прибор учета расхода холодной воды. 1 сентября счетчик показывал расход 10 </a:t>
            </a:r>
            <a:r>
              <a:rPr lang="ru-RU" dirty="0" err="1"/>
              <a:t>куб.м</a:t>
            </a:r>
            <a:r>
              <a:rPr lang="ru-RU" dirty="0"/>
              <a:t>. воды, где стоимость обошлась 420 руб. В конце месяца пришла информация о повышении тарифа на 15% за 1 </a:t>
            </a:r>
            <a:r>
              <a:rPr lang="ru-RU" dirty="0" err="1"/>
              <a:t>куб.м</a:t>
            </a:r>
            <a:r>
              <a:rPr lang="ru-RU" dirty="0"/>
              <a:t>. холодной воды. Какую сумму должен заплатить Алексей за октябрь, если на счетчике расход составляет те же 10 </a:t>
            </a:r>
            <a:r>
              <a:rPr lang="ru-RU" dirty="0" err="1"/>
              <a:t>куб.м</a:t>
            </a:r>
            <a:r>
              <a:rPr lang="ru-RU" dirty="0"/>
              <a:t> воды?</a:t>
            </a:r>
          </a:p>
        </p:txBody>
      </p:sp>
    </p:spTree>
    <p:extLst>
      <p:ext uri="{BB962C8B-B14F-4D97-AF65-F5344CB8AC3E}">
        <p14:creationId xmlns:p14="http://schemas.microsoft.com/office/powerpoint/2010/main" val="2091023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42" t="10749" r="14025" b="66198"/>
          <a:stretch/>
        </p:blipFill>
        <p:spPr bwMode="auto">
          <a:xfrm>
            <a:off x="323527" y="332656"/>
            <a:ext cx="8344829" cy="5328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3563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2.	При оплате услуг через платежный терминал взимается комиссия 5%. Терминал принимает суммы кратные 10 рублям. Аня хочет положить на счет своего мобильного телефона не меньше 300 рублей. Какую минимальную сумму она должна положить в приемное устройство данного терминала?</a:t>
            </a:r>
          </a:p>
        </p:txBody>
      </p:sp>
    </p:spTree>
    <p:extLst>
      <p:ext uri="{BB962C8B-B14F-4D97-AF65-F5344CB8AC3E}">
        <p14:creationId xmlns:p14="http://schemas.microsoft.com/office/powerpoint/2010/main" val="3780246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43" t="37428" r="19724" b="36411"/>
          <a:stretch/>
        </p:blipFill>
        <p:spPr bwMode="auto">
          <a:xfrm>
            <a:off x="395536" y="332656"/>
            <a:ext cx="8608885" cy="5544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67310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r>
              <a:rPr lang="ru-RU" dirty="0"/>
              <a:t>3.	На покупку планшета взяли кредит 20000 р на 1 год под 16 % годовых . Вычислите, сколько денег необходимо вернуть банку, какова ежемесячная сумма выплат?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02" t="9224" r="9923" b="74103"/>
          <a:stretch/>
        </p:blipFill>
        <p:spPr bwMode="auto">
          <a:xfrm>
            <a:off x="251520" y="2708920"/>
            <a:ext cx="8424936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6410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4.	Зарплата офисного служащего 20000. В декабре ему зарплату повысили на 20%, а в январе в силу кризиса понизили опять на 20%. Что можно сказать о зарплате этого служащего? Осталась прежней? Увеличилась? Уменьшилась?</a:t>
            </a:r>
          </a:p>
        </p:txBody>
      </p:sp>
    </p:spTree>
    <p:extLst>
      <p:ext uri="{BB962C8B-B14F-4D97-AF65-F5344CB8AC3E}">
        <p14:creationId xmlns:p14="http://schemas.microsoft.com/office/powerpoint/2010/main" val="789729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18" t="31212" r="9751" b="44958"/>
          <a:stretch/>
        </p:blipFill>
        <p:spPr bwMode="auto">
          <a:xfrm>
            <a:off x="467544" y="476672"/>
            <a:ext cx="8424937" cy="5184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01454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5.	Занятия ребенка в музыкальной школе родители оплачивают в сбербанке, внося ежемесячно 350 р. Оплата должна производиться до 15 числа каждого месяца, после чего за каждый просроченный день начисляется пеня в размере 5% от суммы оплаты занятий за один месяц. Сколько придется заплатить родителям, если они просрочат оплату на две недели?</a:t>
            </a:r>
          </a:p>
        </p:txBody>
      </p:sp>
    </p:spTree>
    <p:extLst>
      <p:ext uri="{BB962C8B-B14F-4D97-AF65-F5344CB8AC3E}">
        <p14:creationId xmlns:p14="http://schemas.microsoft.com/office/powerpoint/2010/main" val="1188452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31" t="9195" r="3695" b="66975"/>
          <a:stretch/>
        </p:blipFill>
        <p:spPr bwMode="auto">
          <a:xfrm>
            <a:off x="395536" y="332656"/>
            <a:ext cx="8706708" cy="5256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21625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Будь внимательней дружок,</a:t>
            </a:r>
          </a:p>
          <a:p>
            <a:pPr marL="0" indent="0">
              <a:buNone/>
            </a:pPr>
            <a:r>
              <a:rPr lang="ru-RU" dirty="0" smtClean="0"/>
              <a:t>Начинаем мы урок</a:t>
            </a:r>
          </a:p>
          <a:p>
            <a:pPr marL="0" indent="0">
              <a:buNone/>
            </a:pPr>
            <a:r>
              <a:rPr lang="ru-RU" dirty="0" smtClean="0"/>
              <a:t>Посмотрите всё ль в порядке:</a:t>
            </a:r>
          </a:p>
          <a:p>
            <a:pPr marL="0" indent="0">
              <a:buNone/>
            </a:pPr>
            <a:r>
              <a:rPr lang="ru-RU" dirty="0" smtClean="0"/>
              <a:t>Книжка, ручка и тетрадка.</a:t>
            </a:r>
          </a:p>
          <a:p>
            <a:pPr marL="0" indent="0">
              <a:buNone/>
            </a:pPr>
            <a:r>
              <a:rPr lang="ru-RU" dirty="0" smtClean="0"/>
              <a:t>Все ли правильно сидят?</a:t>
            </a:r>
          </a:p>
          <a:p>
            <a:pPr marL="0" indent="0">
              <a:buNone/>
            </a:pPr>
            <a:r>
              <a:rPr lang="ru-RU" dirty="0" smtClean="0"/>
              <a:t>Все ль внимательно глядят?</a:t>
            </a:r>
          </a:p>
          <a:p>
            <a:pPr marL="0" indent="0">
              <a:buNone/>
            </a:pPr>
            <a:r>
              <a:rPr lang="ru-RU" dirty="0" smtClean="0"/>
              <a:t>Каждый хочет получать</a:t>
            </a:r>
          </a:p>
          <a:p>
            <a:pPr marL="0" indent="0">
              <a:buNone/>
            </a:pPr>
            <a:r>
              <a:rPr lang="ru-RU" dirty="0" smtClean="0"/>
              <a:t>Только лишь оценку  «5»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050" name="Picture 2" descr="C:\Users\Ученик\Documents\вся работа\РАБОТА ВИКА\НПК\картинки и шаблоны\znanio.ru-anima-f2-36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2636912"/>
            <a:ext cx="2592288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625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041" y="116632"/>
            <a:ext cx="8889425" cy="640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4984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Билеты в театр стоили 300 рублей, потом их цена увеличилась на 12%. На сколько рублей увеличилась цена билета?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Автобус должен проехать от одного города до другого 50 км. Проехав 30 км, он сделал остановку. Сколько процентов пути он проехал?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Купив 1,5 кг груш, девочка истратила 50% своих денег. Сколько кг груш могла бы купить девочка на все деньги?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8261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00B050"/>
                </a:solidFill>
              </a:rPr>
              <a:t>Тип 1. Нахождение процента от числа</a:t>
            </a:r>
            <a:br>
              <a:rPr lang="ru-RU" sz="3600" dirty="0" smtClean="0">
                <a:solidFill>
                  <a:srgbClr val="00B050"/>
                </a:solidFill>
              </a:rPr>
            </a:br>
            <a:endParaRPr lang="ru-RU" sz="3600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Чтобы найти процент от числа, нужно число умножить на процент.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B0F0"/>
                </a:solidFill>
              </a:rPr>
              <a:t>Задача.</a:t>
            </a:r>
            <a:r>
              <a:rPr lang="ru-RU" dirty="0" smtClean="0"/>
              <a:t> </a:t>
            </a:r>
            <a:r>
              <a:rPr lang="ru-RU" dirty="0" err="1" smtClean="0"/>
              <a:t>Блогер</a:t>
            </a:r>
            <a:r>
              <a:rPr lang="ru-RU" dirty="0" smtClean="0"/>
              <a:t> записал 500 видео для </a:t>
            </a:r>
            <a:r>
              <a:rPr lang="ru-RU" dirty="0" err="1" smtClean="0"/>
              <a:t>тиктока</a:t>
            </a:r>
            <a:r>
              <a:rPr lang="ru-RU" dirty="0" smtClean="0"/>
              <a:t>, но его продюсер сказал, что 20% из них — отстой. Сколько роликов придется перезаписать </a:t>
            </a:r>
            <a:r>
              <a:rPr lang="ru-RU" dirty="0" err="1" smtClean="0"/>
              <a:t>блогеру</a:t>
            </a:r>
            <a:r>
              <a:rPr lang="ru-RU" dirty="0" smtClean="0"/>
              <a:t>?</a:t>
            </a:r>
          </a:p>
          <a:p>
            <a:pPr marL="0" indent="0">
              <a:buNone/>
            </a:pPr>
            <a:r>
              <a:rPr lang="ru-RU" dirty="0" smtClean="0"/>
              <a:t>Как решаем: нужно найти 20% от общего количества снятых роликов (500).</a:t>
            </a:r>
          </a:p>
          <a:p>
            <a:pPr marL="0" indent="0">
              <a:buNone/>
            </a:pPr>
            <a:r>
              <a:rPr lang="ru-RU" dirty="0" smtClean="0"/>
              <a:t>1)	20% = 0,2</a:t>
            </a:r>
          </a:p>
          <a:p>
            <a:pPr marL="0" indent="0">
              <a:buNone/>
            </a:pPr>
            <a:r>
              <a:rPr lang="ru-RU" dirty="0" smtClean="0"/>
              <a:t>2)	500 * 0,2 = 100</a:t>
            </a:r>
          </a:p>
          <a:p>
            <a:pPr marL="0" indent="0">
              <a:buNone/>
            </a:pPr>
            <a:r>
              <a:rPr lang="ru-RU" dirty="0" smtClean="0"/>
              <a:t>Ответ: из общего количества снятых роликов продюсер забраковал 100 штук.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7391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00B050"/>
                </a:solidFill>
              </a:rPr>
              <a:t>Тип 2. Нахождение числа по его проценту</a:t>
            </a:r>
            <a:br>
              <a:rPr lang="ru-RU" sz="3200" dirty="0" smtClean="0">
                <a:solidFill>
                  <a:srgbClr val="00B050"/>
                </a:solidFill>
              </a:rPr>
            </a:br>
            <a:endParaRPr lang="ru-RU" sz="3600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836712"/>
            <a:ext cx="8640960" cy="5400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200" dirty="0" smtClean="0">
                <a:solidFill>
                  <a:srgbClr val="FF0000"/>
                </a:solidFill>
              </a:rPr>
              <a:t>Чтобы найти число по его проценту, нужно его известную часть разделить на то, сколько процентов она составляет от числа.</a:t>
            </a:r>
          </a:p>
          <a:p>
            <a:pPr marL="0" indent="0">
              <a:buNone/>
            </a:pPr>
            <a:r>
              <a:rPr lang="ru-RU" sz="2200" dirty="0" smtClean="0">
                <a:solidFill>
                  <a:srgbClr val="FF0000"/>
                </a:solidFill>
              </a:rPr>
              <a:t>Задачи по поиску процента по числу и числа по его проценту очень похожи. Чтобы не перепутать — внимательно читаем условия, иначе зайдем в тупик или решим неправильно. Если в задании есть слова «который», «что составляет» и «который составляет» — перед нами задача по нахождению числа по его проценту.</a:t>
            </a:r>
          </a:p>
          <a:p>
            <a:pPr marL="0" indent="0">
              <a:buNone/>
            </a:pPr>
            <a:r>
              <a:rPr lang="ru-RU" sz="2200" dirty="0" smtClean="0">
                <a:solidFill>
                  <a:srgbClr val="00B0F0"/>
                </a:solidFill>
              </a:rPr>
              <a:t>Задача</a:t>
            </a:r>
            <a:r>
              <a:rPr lang="ru-RU" sz="2200" dirty="0" smtClean="0"/>
              <a:t>. </a:t>
            </a:r>
            <a:r>
              <a:rPr lang="ru-RU" sz="2200" dirty="0" smtClean="0">
                <a:solidFill>
                  <a:srgbClr val="00B0F0"/>
                </a:solidFill>
              </a:rPr>
              <a:t>Школьник решил 40 задач из учебника. Что составляет 16% числа всех задач в книге. Сколько всего задач собрано в этом учебнике?</a:t>
            </a:r>
          </a:p>
          <a:p>
            <a:pPr marL="0" indent="0">
              <a:buNone/>
            </a:pPr>
            <a:r>
              <a:rPr lang="ru-RU" sz="2200" dirty="0" smtClean="0"/>
              <a:t>Как решаем: мы не знаем, сколько всего задач в учебнике. Но нам известно, что 40 задач составляют 16% от общего количества. Запишем 16% в виде дроби: 0,16. Далее известную нам часть целого разделим на ту долю, которую она составляет от всего целого.</a:t>
            </a:r>
          </a:p>
          <a:p>
            <a:pPr marL="0" indent="0">
              <a:buNone/>
            </a:pPr>
            <a:r>
              <a:rPr lang="ru-RU" sz="2200" dirty="0" smtClean="0"/>
              <a:t>1)	40 : 0,16 = 40 • 100 : 16 = 250</a:t>
            </a:r>
          </a:p>
          <a:p>
            <a:pPr marL="0" indent="0">
              <a:buNone/>
            </a:pPr>
            <a:r>
              <a:rPr lang="ru-RU" sz="2200" dirty="0" smtClean="0"/>
              <a:t>Ответ: 250 задач собрано в этом учебнике.</a:t>
            </a:r>
          </a:p>
          <a:p>
            <a:pPr marL="0" indent="0">
              <a:buNone/>
            </a:pP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4268688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B050"/>
                </a:solidFill>
              </a:rPr>
              <a:t>Тип 3. Нахождение процентного отношения двух чисел</a:t>
            </a:r>
            <a:br>
              <a:rPr lang="ru-RU" dirty="0">
                <a:solidFill>
                  <a:srgbClr val="00B050"/>
                </a:solidFill>
              </a:rPr>
            </a:b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4116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Чтобы найти, сколько процентов одно число составляет от другого, нужно ту часть, о которой спрашивается, разделить на общее количество и умножить на 100%.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B0F0"/>
                </a:solidFill>
              </a:rPr>
              <a:t>Задача. В секретном </a:t>
            </a:r>
            <a:r>
              <a:rPr lang="ru-RU" dirty="0" err="1" smtClean="0">
                <a:solidFill>
                  <a:srgbClr val="00B0F0"/>
                </a:solidFill>
              </a:rPr>
              <a:t>чатике</a:t>
            </a:r>
            <a:r>
              <a:rPr lang="ru-RU" dirty="0" smtClean="0">
                <a:solidFill>
                  <a:srgbClr val="00B0F0"/>
                </a:solidFill>
              </a:rPr>
              <a:t> 25 человек. 10 из них — девочки. Сколько процентов девочек в чате?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Как решаем: поделим 10 на 25, полученную дробь переведем в проценты.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1) 10/25 * 100% = 2/5 * 100% = 2 * 100/5 = 40%</a:t>
            </a:r>
          </a:p>
          <a:p>
            <a:pPr marL="0" indent="0">
              <a:buNone/>
            </a:pPr>
            <a:r>
              <a:rPr lang="ru-RU" dirty="0" smtClean="0"/>
              <a:t>Ответ: в </a:t>
            </a:r>
            <a:r>
              <a:rPr lang="ru-RU" dirty="0" err="1" smtClean="0"/>
              <a:t>чатике</a:t>
            </a:r>
            <a:r>
              <a:rPr lang="ru-RU" dirty="0" smtClean="0"/>
              <a:t> 40% девочек.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1021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6632"/>
            <a:ext cx="8784976" cy="64807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200" b="1" i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Тип 1. Нахождение процента от </a:t>
            </a:r>
            <a:r>
              <a:rPr lang="ru-RU" sz="12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числа</a:t>
            </a:r>
          </a:p>
          <a:p>
            <a:pPr marL="0" indent="0">
              <a:buNone/>
            </a:pPr>
            <a:endParaRPr lang="ru-RU" sz="12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2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Чтобы найти процент от числа, нужно число умножить на процент.</a:t>
            </a:r>
          </a:p>
          <a:p>
            <a:pPr marL="0" indent="0">
              <a:buNone/>
            </a:pPr>
            <a:r>
              <a:rPr lang="ru-RU" sz="12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</a:t>
            </a:r>
            <a:r>
              <a:rPr lang="ru-RU" sz="12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. </a:t>
            </a:r>
            <a:r>
              <a:rPr lang="ru-RU" sz="1200" dirty="0" err="1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Блогер</a:t>
            </a:r>
            <a:r>
              <a:rPr lang="ru-RU" sz="12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записал 500 видео для </a:t>
            </a:r>
            <a:r>
              <a:rPr lang="ru-RU" sz="1200" dirty="0" err="1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тиктока</a:t>
            </a:r>
            <a:r>
              <a:rPr lang="ru-RU" sz="12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но его продюсер сказал, что 20% из них — отстой. Сколько роликов придется перезаписать </a:t>
            </a:r>
            <a:r>
              <a:rPr lang="ru-RU" sz="1200" dirty="0" err="1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блогеру</a:t>
            </a:r>
            <a:r>
              <a:rPr lang="ru-RU" sz="12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0" indent="0">
              <a:buNone/>
            </a:pPr>
            <a:endParaRPr lang="ru-RU" sz="12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2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решаем: нужно найти 20% от общего количества снятых роликов (500).</a:t>
            </a:r>
          </a:p>
          <a:p>
            <a:pPr marL="0" lvl="0" indent="0">
              <a:buNone/>
            </a:pPr>
            <a:r>
              <a:rPr lang="ru-RU" sz="12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20% = 0,2</a:t>
            </a:r>
          </a:p>
          <a:p>
            <a:pPr marL="0" lvl="0" indent="0">
              <a:buNone/>
            </a:pPr>
            <a:r>
              <a:rPr lang="ru-RU" sz="12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500 * 0,2 = </a:t>
            </a:r>
            <a:r>
              <a:rPr lang="ru-RU" sz="12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100                                     Ответ</a:t>
            </a:r>
            <a:r>
              <a:rPr lang="ru-RU" sz="12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: из общего количества снятых роликов продюсер забраковал 100 штук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endParaRPr lang="ru-RU" sz="12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Тип </a:t>
            </a: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2. Нахождение числа по его проценту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Чтобы найти число по его проценту, нужно его известную часть разделить на то, сколько процентов она составляет от числа.</a:t>
            </a:r>
          </a:p>
          <a:p>
            <a:pPr marL="0" indent="0">
              <a:buNone/>
            </a:pP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Задачи по поиску процента по числу и числа по его проценту очень похожи. Чтобы не перепутать — внимательно читаем условия, иначе зайдем в тупик или решим неправильно. Если в задании есть слова «который», «что составляет» и «который составляет» — перед нами задача по нахождению числа по его проценту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Задача.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 Школьник решил 40 задач из учебника. Что составляет 16% числа всех задач в книге. Сколько всего задач собрано в этом учебнике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0" indent="0">
              <a:buNone/>
            </a:pP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Как решаем: мы не знаем, сколько всего задач в учебнике. Но нам известно, что 40 задач составляют 16% от общего количества. Запишем 16% в виде дроби: 0,16. Далее известную нам часть целого разделим на ту долю, которую она составляет от всего целого.</a:t>
            </a:r>
          </a:p>
          <a:p>
            <a:pPr marL="0" lvl="0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40 : 0,16 = 40 · 100 : 16 =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250                Ответ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: 250 задач собрано в этом учебнике.</a:t>
            </a:r>
          </a:p>
          <a:p>
            <a:pPr marL="0" indent="0">
              <a:buNone/>
            </a:pPr>
            <a:endParaRPr lang="ru-RU" sz="12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2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Тип </a:t>
            </a:r>
            <a:r>
              <a:rPr lang="ru-RU" sz="1200" b="1" i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3. Нахождение процентного отношения двух </a:t>
            </a:r>
            <a:r>
              <a:rPr lang="ru-RU" sz="12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чисел</a:t>
            </a:r>
          </a:p>
          <a:p>
            <a:pPr marL="0" indent="0">
              <a:buNone/>
            </a:pPr>
            <a:endParaRPr lang="ru-RU" sz="1200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200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Чтобы найти, сколько процентов одно число составляет от другого, нужно ту часть, о которой спрашивается, разделить на общее количество и умножить на 100</a:t>
            </a:r>
            <a:r>
              <a:rPr lang="ru-RU" sz="12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%.</a:t>
            </a:r>
          </a:p>
          <a:p>
            <a:pPr marL="0" indent="0">
              <a:buNone/>
            </a:pPr>
            <a:endParaRPr lang="ru-RU" sz="1200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200" b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Задача.</a:t>
            </a:r>
            <a:r>
              <a:rPr lang="ru-RU" sz="1200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В секретном </a:t>
            </a:r>
            <a:r>
              <a:rPr lang="ru-RU" sz="1200" dirty="0" err="1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чатике</a:t>
            </a:r>
            <a:r>
              <a:rPr lang="ru-RU" sz="1200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25 человек. 10 из них — девочки. Сколько процентов девочек в чате?</a:t>
            </a:r>
          </a:p>
          <a:p>
            <a:pPr marL="0" indent="0">
              <a:buNone/>
            </a:pPr>
            <a:r>
              <a:rPr lang="ru-RU" sz="1200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решаем: поделим 10 на 25, полученную дробь переведем в проценты.</a:t>
            </a:r>
          </a:p>
          <a:p>
            <a:pPr marL="0" indent="0">
              <a:buNone/>
            </a:pPr>
            <a:r>
              <a:rPr lang="ru-RU" sz="1200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1) 10/25 * 100% = 2/5 * 100% = 2 * 100/5 = 40</a:t>
            </a:r>
            <a:r>
              <a:rPr lang="ru-RU" sz="12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% Ответ</a:t>
            </a:r>
            <a:r>
              <a:rPr lang="ru-RU" sz="1200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 в </a:t>
            </a:r>
            <a:r>
              <a:rPr lang="ru-RU" sz="1200" dirty="0" err="1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чатике</a:t>
            </a:r>
            <a:r>
              <a:rPr lang="ru-RU" sz="1200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40% девочек.</a:t>
            </a:r>
          </a:p>
          <a:p>
            <a:pPr marL="0" indent="0">
              <a:buNone/>
            </a:pP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3298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2656"/>
            <a:ext cx="9036496" cy="64037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53282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388</TotalTime>
  <Words>592</Words>
  <Application>Microsoft Office PowerPoint</Application>
  <PresentationFormat>Экран (4:3)</PresentationFormat>
  <Paragraphs>82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Проценты в нашей жизни.</vt:lpstr>
      <vt:lpstr>Презентация PowerPoint</vt:lpstr>
      <vt:lpstr>Презентация PowerPoint</vt:lpstr>
      <vt:lpstr>Презентация PowerPoint</vt:lpstr>
      <vt:lpstr>Тип 1. Нахождение процента от числа </vt:lpstr>
      <vt:lpstr>Тип 2. Нахождение числа по его проценту </vt:lpstr>
      <vt:lpstr>Тип 3. Нахождение процентного отношения двух чисел </vt:lpstr>
      <vt:lpstr>Презентация PowerPoint</vt:lpstr>
      <vt:lpstr>Презентация PowerPoint</vt:lpstr>
      <vt:lpstr>Домашняя работа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Проценты в нашей жизни.</dc:title>
  <dc:creator>Ученик</dc:creator>
  <cp:lastModifiedBy>Ученик</cp:lastModifiedBy>
  <cp:revision>9</cp:revision>
  <dcterms:created xsi:type="dcterms:W3CDTF">2022-05-13T05:18:52Z</dcterms:created>
  <dcterms:modified xsi:type="dcterms:W3CDTF">2022-05-16T06:30:59Z</dcterms:modified>
</cp:coreProperties>
</file>