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3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3F5A-9401-4E34-942A-D4E4852496E6}" type="datetimeFigureOut">
              <a:rPr lang="ru-RU" smtClean="0"/>
              <a:t>12.08.2024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4F0E2-2E97-43AC-938D-3E5E593EB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197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3F5A-9401-4E34-942A-D4E4852496E6}" type="datetimeFigureOut">
              <a:rPr lang="ru-RU" smtClean="0"/>
              <a:t>12.08.2024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4F0E2-2E97-43AC-938D-3E5E593EB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229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3F5A-9401-4E34-942A-D4E4852496E6}" type="datetimeFigureOut">
              <a:rPr lang="ru-RU" smtClean="0"/>
              <a:t>12.08.2024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4F0E2-2E97-43AC-938D-3E5E593EB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574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3F5A-9401-4E34-942A-D4E4852496E6}" type="datetimeFigureOut">
              <a:rPr lang="ru-RU" smtClean="0"/>
              <a:t>12.08.2024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4F0E2-2E97-43AC-938D-3E5E593EB35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2126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3F5A-9401-4E34-942A-D4E4852496E6}" type="datetimeFigureOut">
              <a:rPr lang="ru-RU" smtClean="0"/>
              <a:t>12.08.2024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4F0E2-2E97-43AC-938D-3E5E593EB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0473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3F5A-9401-4E34-942A-D4E4852496E6}" type="datetimeFigureOut">
              <a:rPr lang="ru-RU" smtClean="0"/>
              <a:t>12.08.2024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4F0E2-2E97-43AC-938D-3E5E593EB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180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3F5A-9401-4E34-942A-D4E4852496E6}" type="datetimeFigureOut">
              <a:rPr lang="ru-RU" smtClean="0"/>
              <a:t>12.08.2024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4F0E2-2E97-43AC-938D-3E5E593EB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9312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3F5A-9401-4E34-942A-D4E4852496E6}" type="datetimeFigureOut">
              <a:rPr lang="ru-RU" smtClean="0"/>
              <a:t>12.08.2024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4F0E2-2E97-43AC-938D-3E5E593EB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452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3F5A-9401-4E34-942A-D4E4852496E6}" type="datetimeFigureOut">
              <a:rPr lang="ru-RU" smtClean="0"/>
              <a:t>12.08.2024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4F0E2-2E97-43AC-938D-3E5E593EB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929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3F5A-9401-4E34-942A-D4E4852496E6}" type="datetimeFigureOut">
              <a:rPr lang="ru-RU" smtClean="0"/>
              <a:t>12.08.2024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4F0E2-2E97-43AC-938D-3E5E593EB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8855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3F5A-9401-4E34-942A-D4E4852496E6}" type="datetimeFigureOut">
              <a:rPr lang="ru-RU" smtClean="0"/>
              <a:t>12.08.2024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4F0E2-2E97-43AC-938D-3E5E593EB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379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3F5A-9401-4E34-942A-D4E4852496E6}" type="datetimeFigureOut">
              <a:rPr lang="ru-RU" smtClean="0"/>
              <a:t>12.08.2024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4F0E2-2E97-43AC-938D-3E5E593EB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702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3F5A-9401-4E34-942A-D4E4852496E6}" type="datetimeFigureOut">
              <a:rPr lang="ru-RU" smtClean="0"/>
              <a:t>12.08.2024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4F0E2-2E97-43AC-938D-3E5E593EB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670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3F5A-9401-4E34-942A-D4E4852496E6}" type="datetimeFigureOut">
              <a:rPr lang="ru-RU" smtClean="0"/>
              <a:t>12.08.2024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4F0E2-2E97-43AC-938D-3E5E593EB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13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3F5A-9401-4E34-942A-D4E4852496E6}" type="datetimeFigureOut">
              <a:rPr lang="ru-RU" smtClean="0"/>
              <a:t>12.08.2024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4F0E2-2E97-43AC-938D-3E5E593EB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577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3F5A-9401-4E34-942A-D4E4852496E6}" type="datetimeFigureOut">
              <a:rPr lang="ru-RU" smtClean="0"/>
              <a:t>12.08.2024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4F0E2-2E97-43AC-938D-3E5E593EB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331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3F5A-9401-4E34-942A-D4E4852496E6}" type="datetimeFigureOut">
              <a:rPr lang="ru-RU" smtClean="0"/>
              <a:t>12.08.2024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4F0E2-2E97-43AC-938D-3E5E593EB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106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3F5A-9401-4E34-942A-D4E4852496E6}" type="datetimeFigureOut">
              <a:rPr lang="ru-RU" smtClean="0"/>
              <a:t>12.08.2024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4F0E2-2E97-43AC-938D-3E5E593EB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646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3F5A-9401-4E34-942A-D4E4852496E6}" type="datetimeFigureOut">
              <a:rPr lang="ru-RU" smtClean="0"/>
              <a:t>12.08.2024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4F0E2-2E97-43AC-938D-3E5E593EB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788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1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2033F5A-9401-4E34-942A-D4E4852496E6}" type="datetimeFigureOut">
              <a:rPr lang="ru-RU" smtClean="0"/>
              <a:t>12.08.2024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74F0E2-2E97-43AC-938D-3E5E593EB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049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  <p:sldLayoutId id="2147483846" r:id="rId18"/>
    <p:sldLayoutId id="2147483847" r:id="rId1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2276872"/>
            <a:ext cx="6858000" cy="23876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ТЕМА:   «СУММА </a:t>
            </a:r>
            <a:r>
              <a:rPr lang="en-US" b="1" dirty="0"/>
              <a:t>n</a:t>
            </a:r>
            <a:r>
              <a:rPr lang="ru-RU" b="1" dirty="0"/>
              <a:t> ПЕРВЫХ ЧЛЕНОВ АРИФМЕТИЧЕСКОЙ ПРОГРЕССИИ».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4869160"/>
            <a:ext cx="6858000" cy="1655762"/>
          </a:xfrm>
        </p:spPr>
        <p:txBody>
          <a:bodyPr>
            <a:normAutofit/>
          </a:bodyPr>
          <a:lstStyle/>
          <a:p>
            <a:r>
              <a:rPr lang="ru-RU" b="1" dirty="0"/>
              <a:t>Разработка урока в 9 классе по алгебре</a:t>
            </a:r>
          </a:p>
          <a:p>
            <a:r>
              <a:rPr lang="ru-RU" b="1" dirty="0"/>
              <a:t>Учитель МБОУ СШ № 56 города Красноярска </a:t>
            </a:r>
          </a:p>
          <a:p>
            <a:r>
              <a:rPr lang="ru-RU" b="1" dirty="0"/>
              <a:t>Рожкова Виктория Викторовна</a:t>
            </a:r>
          </a:p>
        </p:txBody>
      </p:sp>
    </p:spTree>
    <p:extLst>
      <p:ext uri="{BB962C8B-B14F-4D97-AF65-F5344CB8AC3E}">
        <p14:creationId xmlns:p14="http://schemas.microsoft.com/office/powerpoint/2010/main" val="1096193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Запишем</a:t>
            </a:r>
            <a:r>
              <a:rPr lang="en-US" dirty="0"/>
              <a:t>  </a:t>
            </a:r>
            <a:r>
              <a:rPr lang="en-US" dirty="0" err="1"/>
              <a:t>S</a:t>
            </a:r>
            <a:r>
              <a:rPr lang="en-US" baseline="-25000" dirty="0" err="1"/>
              <a:t>n</a:t>
            </a:r>
            <a:r>
              <a:rPr lang="en-US" baseline="-25000" dirty="0"/>
              <a:t> </a:t>
            </a:r>
            <a:r>
              <a:rPr lang="en-US" dirty="0"/>
              <a:t> </a:t>
            </a:r>
            <a:r>
              <a:rPr lang="ru-RU" dirty="0"/>
              <a:t>двумя способами</a:t>
            </a:r>
            <a:r>
              <a:rPr lang="en-US" dirty="0"/>
              <a:t>:</a:t>
            </a:r>
            <a:endParaRPr lang="ru-RU" dirty="0"/>
          </a:p>
          <a:p>
            <a:r>
              <a:rPr lang="en-US" dirty="0" err="1"/>
              <a:t>S</a:t>
            </a:r>
            <a:r>
              <a:rPr lang="en-US" baseline="-25000" dirty="0" err="1"/>
              <a:t>n</a:t>
            </a:r>
            <a:r>
              <a:rPr lang="en-US" dirty="0"/>
              <a:t> = a</a:t>
            </a:r>
            <a:r>
              <a:rPr lang="en-US" baseline="-25000" dirty="0"/>
              <a:t>1</a:t>
            </a:r>
            <a:r>
              <a:rPr lang="en-US" dirty="0"/>
              <a:t> + a</a:t>
            </a:r>
            <a:r>
              <a:rPr lang="en-US" baseline="-25000" dirty="0"/>
              <a:t>2</a:t>
            </a:r>
            <a:r>
              <a:rPr lang="en-US" dirty="0"/>
              <a:t> + … + a</a:t>
            </a:r>
            <a:r>
              <a:rPr lang="en-US" baseline="-25000" dirty="0"/>
              <a:t>n-1</a:t>
            </a:r>
            <a:r>
              <a:rPr lang="en-US" dirty="0"/>
              <a:t> + a</a:t>
            </a:r>
            <a:r>
              <a:rPr lang="en-US" baseline="-25000" dirty="0"/>
              <a:t>n</a:t>
            </a:r>
            <a:endParaRPr lang="ru-RU" dirty="0"/>
          </a:p>
          <a:p>
            <a:r>
              <a:rPr lang="en-US" dirty="0" err="1"/>
              <a:t>S</a:t>
            </a:r>
            <a:r>
              <a:rPr lang="en-US" baseline="-25000" dirty="0" err="1"/>
              <a:t>n</a:t>
            </a:r>
            <a:r>
              <a:rPr lang="en-US" dirty="0"/>
              <a:t> = a</a:t>
            </a:r>
            <a:r>
              <a:rPr lang="en-US" baseline="-25000" dirty="0"/>
              <a:t>n</a:t>
            </a:r>
            <a:r>
              <a:rPr lang="en-US" dirty="0"/>
              <a:t>  + a</a:t>
            </a:r>
            <a:r>
              <a:rPr lang="en-US" baseline="-25000" dirty="0"/>
              <a:t>n-1</a:t>
            </a:r>
            <a:r>
              <a:rPr lang="en-US" dirty="0"/>
              <a:t>  + … + a</a:t>
            </a:r>
            <a:r>
              <a:rPr lang="en-US" baseline="-25000" dirty="0"/>
              <a:t>2</a:t>
            </a:r>
            <a:r>
              <a:rPr lang="en-US" dirty="0"/>
              <a:t> + a</a:t>
            </a:r>
            <a:r>
              <a:rPr lang="en-US" baseline="-25000" dirty="0"/>
              <a:t>1</a:t>
            </a:r>
            <a:endParaRPr lang="ru-RU" dirty="0"/>
          </a:p>
          <a:p>
            <a:r>
              <a:rPr lang="ru-RU" dirty="0"/>
              <a:t>По определению арифметической прогрессии эти равенства можно записать так:</a:t>
            </a:r>
          </a:p>
          <a:p>
            <a:r>
              <a:rPr lang="en-US" dirty="0"/>
              <a:t>+</a:t>
            </a:r>
            <a:r>
              <a:rPr lang="en-US" dirty="0" err="1"/>
              <a:t>S</a:t>
            </a:r>
            <a:r>
              <a:rPr lang="en-US" baseline="-25000" dirty="0" err="1"/>
              <a:t>n</a:t>
            </a:r>
            <a:r>
              <a:rPr lang="en-US" dirty="0"/>
              <a:t> = a</a:t>
            </a:r>
            <a:r>
              <a:rPr lang="en-US" baseline="-25000" dirty="0"/>
              <a:t>1</a:t>
            </a:r>
            <a:r>
              <a:rPr lang="en-US" dirty="0"/>
              <a:t> + (a</a:t>
            </a:r>
            <a:r>
              <a:rPr lang="en-US" baseline="-25000" dirty="0"/>
              <a:t>1</a:t>
            </a:r>
            <a:r>
              <a:rPr lang="en-US" dirty="0"/>
              <a:t> + d) + (a</a:t>
            </a:r>
            <a:r>
              <a:rPr lang="en-US" baseline="-25000" dirty="0"/>
              <a:t>1</a:t>
            </a:r>
            <a:r>
              <a:rPr lang="en-US" dirty="0"/>
              <a:t> + 2d) + … + (a</a:t>
            </a:r>
            <a:r>
              <a:rPr lang="en-US" baseline="-25000" dirty="0"/>
              <a:t>1</a:t>
            </a:r>
            <a:r>
              <a:rPr lang="en-US" dirty="0"/>
              <a:t> + (n-1)d)</a:t>
            </a:r>
            <a:endParaRPr lang="ru-RU" dirty="0"/>
          </a:p>
          <a:p>
            <a:r>
              <a:rPr lang="en-US" dirty="0" err="1"/>
              <a:t>S</a:t>
            </a:r>
            <a:r>
              <a:rPr lang="en-US" baseline="-25000" dirty="0" err="1"/>
              <a:t>n</a:t>
            </a:r>
            <a:r>
              <a:rPr lang="en-US" dirty="0"/>
              <a:t> = a</a:t>
            </a:r>
            <a:r>
              <a:rPr lang="en-US" baseline="-25000" dirty="0"/>
              <a:t>n</a:t>
            </a:r>
            <a:r>
              <a:rPr lang="en-US" dirty="0"/>
              <a:t> + (a</a:t>
            </a:r>
            <a:r>
              <a:rPr lang="en-US" baseline="-25000" dirty="0"/>
              <a:t>n</a:t>
            </a:r>
            <a:r>
              <a:rPr lang="en-US" dirty="0"/>
              <a:t> – d) + (a</a:t>
            </a:r>
            <a:r>
              <a:rPr lang="en-US" baseline="-25000" dirty="0"/>
              <a:t>n</a:t>
            </a:r>
            <a:r>
              <a:rPr lang="en-US" dirty="0"/>
              <a:t> – 2d) + … + (a</a:t>
            </a:r>
            <a:r>
              <a:rPr lang="en-US" baseline="-25000" dirty="0"/>
              <a:t>n</a:t>
            </a:r>
            <a:r>
              <a:rPr lang="en-US" dirty="0"/>
              <a:t> – (n-1)d)</a:t>
            </a:r>
            <a:endParaRPr lang="ru-RU" dirty="0"/>
          </a:p>
          <a:p>
            <a:r>
              <a:rPr lang="en-US" dirty="0"/>
              <a:t>------------------------------------------------------------    </a:t>
            </a:r>
            <a:endParaRPr lang="ru-RU" dirty="0"/>
          </a:p>
          <a:p>
            <a:r>
              <a:rPr lang="en-US" dirty="0"/>
              <a:t>2S</a:t>
            </a:r>
            <a:r>
              <a:rPr lang="en-US" baseline="-25000" dirty="0"/>
              <a:t>n</a:t>
            </a:r>
            <a:r>
              <a:rPr lang="en-US" dirty="0"/>
              <a:t> = (a</a:t>
            </a:r>
            <a:r>
              <a:rPr lang="en-US" baseline="-25000" dirty="0"/>
              <a:t>1</a:t>
            </a:r>
            <a:r>
              <a:rPr lang="en-US" dirty="0"/>
              <a:t> + a</a:t>
            </a:r>
            <a:r>
              <a:rPr lang="en-US" baseline="-25000" dirty="0"/>
              <a:t>n</a:t>
            </a:r>
            <a:r>
              <a:rPr lang="en-US" dirty="0"/>
              <a:t>) + (a</a:t>
            </a:r>
            <a:r>
              <a:rPr lang="en-US" baseline="-25000" dirty="0"/>
              <a:t>1</a:t>
            </a:r>
            <a:r>
              <a:rPr lang="en-US" dirty="0"/>
              <a:t> + a</a:t>
            </a:r>
            <a:r>
              <a:rPr lang="en-US" baseline="-25000" dirty="0"/>
              <a:t>n</a:t>
            </a:r>
            <a:r>
              <a:rPr lang="en-US" dirty="0"/>
              <a:t>) + … </a:t>
            </a:r>
            <a:r>
              <a:rPr lang="ru-RU" dirty="0"/>
              <a:t>+ (</a:t>
            </a:r>
            <a:r>
              <a:rPr lang="en-US" dirty="0"/>
              <a:t>a</a:t>
            </a:r>
            <a:r>
              <a:rPr lang="ru-RU" baseline="-25000" dirty="0"/>
              <a:t>1</a:t>
            </a:r>
            <a:r>
              <a:rPr lang="ru-RU" dirty="0"/>
              <a:t> + </a:t>
            </a:r>
            <a:r>
              <a:rPr lang="en-US" dirty="0"/>
              <a:t>a</a:t>
            </a:r>
            <a:r>
              <a:rPr lang="en-US" baseline="-25000" dirty="0"/>
              <a:t>n</a:t>
            </a:r>
            <a:r>
              <a:rPr lang="ru-RU" dirty="0"/>
              <a:t>)</a:t>
            </a:r>
          </a:p>
          <a:p>
            <a:r>
              <a:rPr lang="ru-RU" dirty="0"/>
              <a:t>                        </a:t>
            </a:r>
            <a:r>
              <a:rPr lang="en-US" dirty="0"/>
              <a:t>N</a:t>
            </a:r>
            <a:r>
              <a:rPr lang="ru-RU" dirty="0"/>
              <a:t>  слагаемых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6649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/>
              <a:t>Следовательно, 2</a:t>
            </a:r>
            <a:r>
              <a:rPr lang="en-US" sz="4000" b="1" dirty="0" err="1"/>
              <a:t>S</a:t>
            </a:r>
            <a:r>
              <a:rPr lang="en-US" sz="4000" b="1" baseline="-25000" dirty="0" err="1"/>
              <a:t>n</a:t>
            </a:r>
            <a:r>
              <a:rPr lang="ru-RU" sz="4000" b="1" dirty="0"/>
              <a:t> = (</a:t>
            </a:r>
            <a:r>
              <a:rPr lang="en-US" sz="4000" b="1" dirty="0"/>
              <a:t>a</a:t>
            </a:r>
            <a:r>
              <a:rPr lang="ru-RU" sz="4000" b="1" baseline="-25000" dirty="0"/>
              <a:t>1</a:t>
            </a:r>
            <a:r>
              <a:rPr lang="ru-RU" sz="4000" b="1" dirty="0"/>
              <a:t> + </a:t>
            </a:r>
            <a:r>
              <a:rPr lang="en-US" sz="4000" b="1" dirty="0"/>
              <a:t>a</a:t>
            </a:r>
            <a:r>
              <a:rPr lang="en-US" sz="4000" b="1" baseline="-25000" dirty="0"/>
              <a:t>n</a:t>
            </a:r>
            <a:r>
              <a:rPr lang="ru-RU" sz="4000" b="1" dirty="0"/>
              <a:t>) * </a:t>
            </a:r>
            <a:r>
              <a:rPr lang="en-US" sz="4000" b="1" dirty="0"/>
              <a:t>n</a:t>
            </a:r>
            <a:endParaRPr lang="ru-RU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 marL="0" indent="0" algn="ctr">
                  <a:buNone/>
                </a:pPr>
                <a:r>
                  <a:rPr lang="ru-RU" sz="9600" dirty="0"/>
                  <a:t> </a:t>
                </a:r>
                <a:r>
                  <a:rPr lang="en-US" sz="9600" b="1" dirty="0" err="1"/>
                  <a:t>S</a:t>
                </a:r>
                <a:r>
                  <a:rPr lang="en-US" sz="9600" b="1" baseline="-25000" dirty="0" err="1"/>
                  <a:t>n</a:t>
                </a:r>
                <a:r>
                  <a:rPr lang="ru-RU" sz="9600" b="1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9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96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9600" b="1" i="1">
                                <a:latin typeface="Cambria Math" panose="02040503050406030204" pitchFamily="18" charset="0"/>
                              </a:rPr>
                              <m:t>𝐚</m:t>
                            </m:r>
                          </m:e>
                          <m:sub>
                            <m:r>
                              <a:rPr lang="ru-RU" sz="96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ru-RU" sz="9600" b="1">
                            <a:latin typeface="Cambria Math" panose="02040503050406030204" pitchFamily="18" charset="0"/>
                          </a:rPr>
                          <m:t>+ </m:t>
                        </m:r>
                        <m:sSub>
                          <m:sSubPr>
                            <m:ctrlPr>
                              <a:rPr lang="ru-RU" sz="96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9600" b="1" i="1">
                                <a:latin typeface="Cambria Math" panose="02040503050406030204" pitchFamily="18" charset="0"/>
                              </a:rPr>
                              <m:t>𝐚</m:t>
                            </m:r>
                          </m:e>
                          <m:sub>
                            <m:r>
                              <a:rPr lang="en-US" sz="9600" b="1" i="1">
                                <a:latin typeface="Cambria Math" panose="02040503050406030204" pitchFamily="18" charset="0"/>
                              </a:rPr>
                              <m:t>𝐧</m:t>
                            </m:r>
                          </m:sub>
                        </m:sSub>
                        <m:r>
                          <a:rPr lang="en-US" sz="9600" b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ru-RU" sz="96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ru-RU" sz="9600" b="1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ru-RU" sz="9600" b="1" i="1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endParaRPr lang="ru-RU" sz="96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8651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548680"/>
            <a:ext cx="7886700" cy="562828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800" b="1" dirty="0"/>
              <a:t>Закрепим данную формулу: найдем сумму шестидесяти первых четных натуральных чисел. </a:t>
            </a:r>
          </a:p>
          <a:p>
            <a:pPr marL="0" indent="0">
              <a:buNone/>
            </a:pPr>
            <a:endParaRPr lang="ru-RU" sz="2800" b="1" dirty="0"/>
          </a:p>
          <a:p>
            <a:pPr marL="0" indent="0">
              <a:buNone/>
            </a:pPr>
            <a:r>
              <a:rPr lang="ru-RU" sz="2800" b="1" dirty="0"/>
              <a:t>( </a:t>
            </a:r>
            <a:r>
              <a:rPr lang="ru-RU" sz="2800" b="1" dirty="0" err="1"/>
              <a:t>an</a:t>
            </a:r>
            <a:r>
              <a:rPr lang="ru-RU" sz="2800" b="1" dirty="0"/>
              <a:t>) – арифметическая прогрессия:   2, 4, 6, 8, …</a:t>
            </a:r>
          </a:p>
          <a:p>
            <a:pPr marL="0" indent="0">
              <a:buNone/>
            </a:pPr>
            <a:endParaRPr lang="ru-RU" sz="2800" b="1" dirty="0"/>
          </a:p>
          <a:p>
            <a:pPr marL="0" indent="0">
              <a:buNone/>
            </a:pPr>
            <a:r>
              <a:rPr lang="ru-RU" sz="2800" b="1" dirty="0"/>
              <a:t>a1  = 2        </a:t>
            </a:r>
            <a:r>
              <a:rPr lang="ru-RU" sz="2800" b="1" dirty="0" err="1"/>
              <a:t>an</a:t>
            </a:r>
            <a:r>
              <a:rPr lang="ru-RU" sz="2800" b="1" dirty="0"/>
              <a:t> = 2n = 2*60 = 120 = a60 </a:t>
            </a:r>
          </a:p>
          <a:p>
            <a:pPr marL="0" indent="0">
              <a:buNone/>
            </a:pPr>
            <a:endParaRPr lang="ru-RU" sz="2800" b="1" dirty="0"/>
          </a:p>
          <a:p>
            <a:pPr marL="0" indent="0">
              <a:buNone/>
            </a:pPr>
            <a:r>
              <a:rPr lang="ru-RU" sz="2800" b="1" dirty="0"/>
              <a:t>n = 60        </a:t>
            </a:r>
          </a:p>
          <a:p>
            <a:pPr marL="0" indent="0">
              <a:buNone/>
            </a:pPr>
            <a:r>
              <a:rPr lang="ru-RU" sz="2800" b="1" dirty="0"/>
              <a:t> S60 = (a_1+ a_60  )/2*60= (2+120)/2*60=122*30=3660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5259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200" b="1" dirty="0"/>
              <a:t>Сейчас поработаем в группах, на карточках даны задания. Ваша задача найти сумму n первых членов арифметической прогрессии и занести свой ответ в карту ответов.</a:t>
            </a:r>
          </a:p>
        </p:txBody>
      </p:sp>
    </p:spTree>
    <p:extLst>
      <p:ext uri="{BB962C8B-B14F-4D97-AF65-F5344CB8AC3E}">
        <p14:creationId xmlns:p14="http://schemas.microsoft.com/office/powerpoint/2010/main" val="1221397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83" b="31310"/>
          <a:stretch/>
        </p:blipFill>
        <p:spPr bwMode="auto">
          <a:xfrm>
            <a:off x="691163" y="1988840"/>
            <a:ext cx="8424935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16558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Проверочная работа.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1 вариант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/>
              <a:t> </a:t>
            </a:r>
            <a:r>
              <a:rPr lang="ru-RU" sz="2800" dirty="0"/>
              <a:t>Найдите десятый член арифметической прогрессии и сумму ее первых десяти членов, если а1 = -8, d = 2.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	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2 вариант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/>
              <a:t> </a:t>
            </a:r>
            <a:r>
              <a:rPr lang="ru-RU" sz="2800" dirty="0"/>
              <a:t>Найдите девятый член арифметической прогрессии и сумму ее первых девяти  членов, если а1 = 2, d = -4.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6251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dirty="0"/>
              <a:t>Домашнее задание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/>
              <a:t>§ 29 стр. 143 № 391, 392, 393(2)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3800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Итог урока.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Вопрос: Рассуждения какого ученого нам сегодня помогли?</a:t>
            </a:r>
          </a:p>
          <a:p>
            <a:pPr marL="0" indent="0">
              <a:buNone/>
            </a:pPr>
            <a:r>
              <a:rPr lang="ru-RU" dirty="0"/>
              <a:t>              Сколько формул существует для нахождения суммы?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8785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Подведем итог нашей работы и внесем в последнюю графу свои баллы. Подсчитайте количество баллов и оцените работу: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13 – 15 –«5»</a:t>
            </a:r>
          </a:p>
          <a:p>
            <a:pPr marL="0" indent="0">
              <a:buNone/>
            </a:pPr>
            <a:r>
              <a:rPr lang="ru-RU" dirty="0"/>
              <a:t>10 – 12 – «4»</a:t>
            </a:r>
          </a:p>
          <a:p>
            <a:pPr marL="0" indent="0">
              <a:buNone/>
            </a:pPr>
            <a:r>
              <a:rPr lang="ru-RU" dirty="0"/>
              <a:t>7 – 9 – «3»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Сдайте оценочные таблицы.</a:t>
            </a:r>
          </a:p>
        </p:txBody>
      </p:sp>
    </p:spTree>
    <p:extLst>
      <p:ext uri="{BB962C8B-B14F-4D97-AF65-F5344CB8AC3E}">
        <p14:creationId xmlns:p14="http://schemas.microsoft.com/office/powerpoint/2010/main" val="3057057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ЦЕЛИ УРОКА: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6294" y="2348880"/>
            <a:ext cx="7886700" cy="4351338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800" dirty="0"/>
              <a:t>Знать формулу </a:t>
            </a:r>
            <a:r>
              <a:rPr lang="en-US" sz="2800" dirty="0"/>
              <a:t>n</a:t>
            </a:r>
            <a:r>
              <a:rPr lang="ru-RU" sz="2800" dirty="0"/>
              <a:t> первых членов арифметической прогрессии.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/>
              <a:t>Уметь использовать формулу суммы при решении задач.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/>
              <a:t>Выработать навык решения задач с использованием формул суммы </a:t>
            </a:r>
            <a:r>
              <a:rPr lang="en-US" sz="2800" dirty="0"/>
              <a:t>n</a:t>
            </a:r>
            <a:r>
              <a:rPr lang="ru-RU" sz="2800" dirty="0"/>
              <a:t> первых членов арифметической прогрессии.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691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ЭПИГРАФ К УРОКУ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28575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err="1">
                <a:latin typeface="Arial"/>
                <a:ea typeface="Calibri"/>
                <a:cs typeface="Times New Roman"/>
              </a:rPr>
              <a:t>Стевин</a:t>
            </a:r>
            <a:r>
              <a:rPr lang="ru-RU" sz="2400" dirty="0">
                <a:latin typeface="Arial"/>
                <a:ea typeface="Calibri"/>
                <a:cs typeface="Times New Roman"/>
              </a:rPr>
              <a:t> писал: </a:t>
            </a:r>
          </a:p>
          <a:p>
            <a:pPr marL="28575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latin typeface="Arial"/>
                <a:ea typeface="Calibri"/>
                <a:cs typeface="Times New Roman"/>
              </a:rPr>
              <a:t>«мы приходим к выводу, что </a:t>
            </a:r>
            <a:endParaRPr lang="ru-RU" sz="2000" dirty="0">
              <a:ea typeface="Calibri"/>
              <a:cs typeface="Times New Roman"/>
            </a:endParaRPr>
          </a:p>
          <a:p>
            <a:pPr marL="28575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latin typeface="Arial"/>
                <a:ea typeface="Calibri"/>
                <a:cs typeface="Times New Roman"/>
              </a:rPr>
              <a:t>не существует никаких абсурдных, </a:t>
            </a:r>
            <a:endParaRPr lang="ru-RU" sz="2000" dirty="0">
              <a:ea typeface="Calibri"/>
              <a:cs typeface="Times New Roman"/>
            </a:endParaRPr>
          </a:p>
          <a:p>
            <a:pPr marL="28575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latin typeface="Arial"/>
                <a:ea typeface="Calibri"/>
                <a:cs typeface="Times New Roman"/>
              </a:rPr>
              <a:t>иррациональных, неправильных, необъяснимых</a:t>
            </a:r>
            <a:endParaRPr lang="ru-RU" sz="2000" dirty="0">
              <a:ea typeface="Calibri"/>
              <a:cs typeface="Times New Roman"/>
            </a:endParaRPr>
          </a:p>
          <a:p>
            <a:pPr marL="28575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latin typeface="Arial"/>
                <a:ea typeface="Calibri"/>
                <a:cs typeface="Times New Roman"/>
              </a:rPr>
              <a:t>или глухих чисел, но что среди чисел </a:t>
            </a:r>
            <a:endParaRPr lang="ru-RU" sz="2000" dirty="0">
              <a:ea typeface="Calibri"/>
              <a:cs typeface="Times New Roman"/>
            </a:endParaRPr>
          </a:p>
          <a:p>
            <a:pPr marL="28575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latin typeface="Arial"/>
                <a:ea typeface="Calibri"/>
                <a:cs typeface="Times New Roman"/>
              </a:rPr>
              <a:t>существует такое совершенство </a:t>
            </a:r>
            <a:endParaRPr lang="ru-RU" sz="2000" dirty="0">
              <a:ea typeface="Calibri"/>
              <a:cs typeface="Times New Roman"/>
            </a:endParaRPr>
          </a:p>
          <a:p>
            <a:pPr marL="28575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latin typeface="Arial"/>
                <a:ea typeface="Calibri"/>
                <a:cs typeface="Times New Roman"/>
              </a:rPr>
              <a:t>и согласие, что нам надо размышлять</a:t>
            </a:r>
            <a:endParaRPr lang="ru-RU" sz="2000" dirty="0">
              <a:ea typeface="Calibri"/>
              <a:cs typeface="Times New Roman"/>
            </a:endParaRPr>
          </a:p>
          <a:p>
            <a:pPr marL="28575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Arial"/>
                <a:ea typeface="Calibri"/>
                <a:cs typeface="Times New Roman"/>
              </a:rPr>
              <a:t> дни и ночи над их удивительной закономерностью».</a:t>
            </a:r>
            <a:endParaRPr lang="ru-RU" sz="20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4978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dirty="0">
                <a:latin typeface="Arial" pitchFamily="34" charset="0"/>
                <a:ea typeface="Calibri" pitchFamily="34" charset="0"/>
                <a:cs typeface="Arial" pitchFamily="34" charset="0"/>
              </a:rPr>
              <a:t>ОЦЕНОЧНЫЙ ЛИСТ</a:t>
            </a:r>
            <a:br>
              <a:rPr lang="ru-RU" sz="4800" dirty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0238859"/>
              </p:ext>
            </p:extLst>
          </p:nvPr>
        </p:nvGraphicFramePr>
        <p:xfrm>
          <a:off x="251520" y="1844824"/>
          <a:ext cx="7632848" cy="3312370"/>
        </p:xfrm>
        <a:graphic>
          <a:graphicData uri="http://schemas.openxmlformats.org/drawingml/2006/table">
            <a:tbl>
              <a:tblPr firstRow="1" firstCol="1" bandRow="1"/>
              <a:tblGrid>
                <a:gridCol w="25440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40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48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123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баллы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Свой балл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23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1.Устный счет.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1-3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247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2.Нахождение суммы.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1-5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247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3.работа по карточкам.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247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4.Проверочная работа.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247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5.Активность (осмысление)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6140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Установите закономерность и продолжите последовательность: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107504" y="2505075"/>
            <a:ext cx="4390678" cy="3684588"/>
          </a:xfrm>
        </p:spPr>
        <p:txBody>
          <a:bodyPr>
            <a:normAutofit/>
          </a:bodyPr>
          <a:lstStyle/>
          <a:p>
            <a:pPr marL="285750" indent="0">
              <a:lnSpc>
                <a:spcPct val="115000"/>
              </a:lnSpc>
              <a:buNone/>
            </a:pPr>
            <a:r>
              <a:rPr lang="ru-RU" sz="3600" dirty="0">
                <a:latin typeface="Arial"/>
                <a:ea typeface="Calibri"/>
                <a:cs typeface="Times New Roman"/>
              </a:rPr>
              <a:t>а) 6, 8, 10, … </a:t>
            </a:r>
            <a:endParaRPr lang="ru-RU" sz="3600" dirty="0"/>
          </a:p>
          <a:p>
            <a:pPr marL="28575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3600" dirty="0">
              <a:latin typeface="Arial"/>
              <a:ea typeface="Calibri"/>
              <a:cs typeface="Times New Roman"/>
            </a:endParaRPr>
          </a:p>
          <a:p>
            <a:pPr marL="28575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dirty="0">
                <a:latin typeface="Arial"/>
                <a:ea typeface="Calibri"/>
                <a:cs typeface="Times New Roman"/>
              </a:rPr>
              <a:t>б) 25, 21, 17, …  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067944" y="1700808"/>
            <a:ext cx="5076056" cy="5040560"/>
          </a:xfrm>
        </p:spPr>
        <p:txBody>
          <a:bodyPr>
            <a:normAutofit fontScale="62500" lnSpcReduction="20000"/>
          </a:bodyPr>
          <a:lstStyle/>
          <a:p>
            <a:pPr marL="28575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600" b="1" dirty="0">
                <a:latin typeface="Arial"/>
                <a:ea typeface="Calibri"/>
                <a:cs typeface="Times New Roman"/>
              </a:rPr>
              <a:t>1)Назовите следующий член   последовательности;</a:t>
            </a:r>
            <a:endParaRPr lang="ru-RU" sz="2200" b="1" dirty="0">
              <a:ea typeface="Calibri"/>
              <a:cs typeface="Times New Roman"/>
            </a:endParaRPr>
          </a:p>
          <a:p>
            <a:pPr marL="28575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600" b="1" dirty="0">
                <a:latin typeface="Arial"/>
                <a:ea typeface="Calibri"/>
                <a:cs typeface="Times New Roman"/>
              </a:rPr>
              <a:t>2)Укажите закономерность;</a:t>
            </a:r>
            <a:endParaRPr lang="ru-RU" sz="2200" b="1" dirty="0">
              <a:ea typeface="Calibri"/>
              <a:cs typeface="Times New Roman"/>
            </a:endParaRPr>
          </a:p>
          <a:p>
            <a:pPr marL="28575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600" b="1" dirty="0">
                <a:latin typeface="Arial"/>
                <a:ea typeface="Calibri"/>
                <a:cs typeface="Times New Roman"/>
              </a:rPr>
              <a:t>                                            </a:t>
            </a:r>
          </a:p>
          <a:p>
            <a:pPr marL="28575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600" b="1" dirty="0">
                <a:latin typeface="Arial"/>
                <a:ea typeface="Calibri"/>
                <a:cs typeface="Times New Roman"/>
              </a:rPr>
              <a:t>3) Как называется данная последовательность?</a:t>
            </a:r>
            <a:endParaRPr lang="ru-RU" sz="2200" b="1" dirty="0">
              <a:ea typeface="Calibri"/>
              <a:cs typeface="Times New Roman"/>
            </a:endParaRPr>
          </a:p>
          <a:p>
            <a:pPr marL="28575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600" b="1" dirty="0">
                <a:latin typeface="Arial"/>
                <a:ea typeface="Calibri"/>
                <a:cs typeface="Times New Roman"/>
              </a:rPr>
              <a:t>                                           </a:t>
            </a:r>
          </a:p>
          <a:p>
            <a:pPr marL="28575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600" b="1" dirty="0">
                <a:latin typeface="Arial"/>
                <a:ea typeface="Calibri"/>
                <a:cs typeface="Times New Roman"/>
              </a:rPr>
              <a:t> 4) Найдите 10-й член этой последовательности.</a:t>
            </a:r>
            <a:endParaRPr lang="ru-RU" sz="2200" b="1" dirty="0">
              <a:ea typeface="Calibri"/>
              <a:cs typeface="Times New Roman"/>
            </a:endParaRPr>
          </a:p>
          <a:p>
            <a:pPr marL="28575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600" b="1" dirty="0">
                <a:latin typeface="Arial"/>
                <a:ea typeface="Calibri"/>
                <a:cs typeface="Times New Roman"/>
              </a:rPr>
              <a:t>                                           </a:t>
            </a:r>
          </a:p>
          <a:p>
            <a:pPr marL="28575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600" b="1" dirty="0">
                <a:latin typeface="Arial"/>
                <a:ea typeface="Calibri"/>
                <a:cs typeface="Times New Roman"/>
              </a:rPr>
              <a:t> 5)Как найти </a:t>
            </a:r>
            <a:r>
              <a:rPr lang="en-US" sz="2600" b="1" dirty="0">
                <a:latin typeface="Arial"/>
                <a:ea typeface="Calibri"/>
                <a:cs typeface="Times New Roman"/>
              </a:rPr>
              <a:t>n</a:t>
            </a:r>
            <a:r>
              <a:rPr lang="ru-RU" sz="2600" b="1" dirty="0">
                <a:latin typeface="Arial"/>
                <a:ea typeface="Calibri"/>
                <a:cs typeface="Times New Roman"/>
              </a:rPr>
              <a:t>-й член любой последовательности?</a:t>
            </a:r>
            <a:endParaRPr lang="ru-RU" sz="2200" b="1" dirty="0">
              <a:ea typeface="Calibri"/>
              <a:cs typeface="Times New Roman"/>
            </a:endParaRPr>
          </a:p>
          <a:p>
            <a:pPr marL="28575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600" b="1" dirty="0">
                <a:latin typeface="Arial"/>
                <a:ea typeface="Calibri"/>
                <a:cs typeface="Times New Roman"/>
              </a:rPr>
              <a:t>                                            </a:t>
            </a:r>
          </a:p>
          <a:p>
            <a:pPr marL="28575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600" b="1" dirty="0">
                <a:latin typeface="Arial"/>
                <a:ea typeface="Calibri"/>
                <a:cs typeface="Times New Roman"/>
              </a:rPr>
              <a:t>6) Найдите сумму первых двух (трех) чисел.</a:t>
            </a:r>
            <a:endParaRPr lang="ru-RU" sz="2200" b="1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63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28650" y="260649"/>
            <a:ext cx="7886700" cy="10447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404664"/>
            <a:ext cx="7886700" cy="5772299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ru-RU" dirty="0"/>
              <a:t>1.Какая числовая последовательность называется арифметической прогрессией? </a:t>
            </a:r>
          </a:p>
          <a:p>
            <a:pPr marL="0" indent="0">
              <a:lnSpc>
                <a:spcPct val="160000"/>
              </a:lnSpc>
              <a:buNone/>
            </a:pPr>
            <a:endParaRPr lang="ru-RU" dirty="0"/>
          </a:p>
          <a:p>
            <a:pPr marL="0" indent="0">
              <a:lnSpc>
                <a:spcPct val="160000"/>
              </a:lnSpc>
              <a:buNone/>
            </a:pPr>
            <a:r>
              <a:rPr lang="ru-RU" dirty="0"/>
              <a:t>2.Назовите формулу </a:t>
            </a:r>
            <a:r>
              <a:rPr lang="en-US" dirty="0"/>
              <a:t>n</a:t>
            </a:r>
            <a:r>
              <a:rPr lang="ru-RU" dirty="0"/>
              <a:t> – </a:t>
            </a:r>
            <a:r>
              <a:rPr lang="ru-RU" dirty="0" err="1"/>
              <a:t>го</a:t>
            </a:r>
            <a:r>
              <a:rPr lang="ru-RU" dirty="0"/>
              <a:t> члена арифметической прогрессией. </a:t>
            </a:r>
          </a:p>
          <a:p>
            <a:pPr marL="0" indent="0">
              <a:lnSpc>
                <a:spcPct val="160000"/>
              </a:lnSpc>
              <a:buNone/>
            </a:pPr>
            <a:endParaRPr lang="ru-RU" dirty="0"/>
          </a:p>
          <a:p>
            <a:pPr marL="0" indent="0">
              <a:lnSpc>
                <a:spcPct val="160000"/>
              </a:lnSpc>
              <a:buNone/>
            </a:pPr>
            <a:r>
              <a:rPr lang="ru-RU" dirty="0"/>
              <a:t>3. Найдите сумму всех натуральных чисел от 1 до 100.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ru-RU" dirty="0"/>
              <a:t>       1+2+3+4+5+…+100</a:t>
            </a:r>
          </a:p>
        </p:txBody>
      </p:sp>
    </p:spTree>
    <p:extLst>
      <p:ext uri="{BB962C8B-B14F-4D97-AF65-F5344CB8AC3E}">
        <p14:creationId xmlns:p14="http://schemas.microsoft.com/office/powerpoint/2010/main" val="3329302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Немецкий математик </a:t>
            </a:r>
            <a:r>
              <a:rPr lang="ru-RU" dirty="0" err="1"/>
              <a:t>К.Ф.Гаусса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01928" y="2366963"/>
            <a:ext cx="2340144" cy="342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6459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154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119814" cy="577229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800" b="1" dirty="0"/>
              <a:t>«Сосчитать сумму всех натуральных чисел от 1 до 40 включительно:  1+2+3+…+40»</a:t>
            </a:r>
          </a:p>
          <a:p>
            <a:pPr marL="0" indent="0">
              <a:buNone/>
            </a:pPr>
            <a:r>
              <a:rPr lang="ru-RU" sz="2800" b="1" dirty="0"/>
              <a:t>Вот схема его рассуждений: «сумма чисел в каждой пар равна 41</a:t>
            </a:r>
          </a:p>
          <a:p>
            <a:pPr marL="0" indent="0">
              <a:buNone/>
            </a:pPr>
            <a:r>
              <a:rPr lang="ru-RU" sz="2800" b="1" dirty="0"/>
              <a:t> </a:t>
            </a:r>
          </a:p>
          <a:p>
            <a:pPr marL="0" indent="0">
              <a:buNone/>
            </a:pPr>
            <a:r>
              <a:rPr lang="ru-RU" sz="2800" b="1" dirty="0"/>
              <a:t>+1,  2,   3,    4,  …, 40</a:t>
            </a:r>
          </a:p>
          <a:p>
            <a:pPr marL="0" indent="0">
              <a:buNone/>
            </a:pPr>
            <a:r>
              <a:rPr lang="ru-RU" sz="2800" b="1" dirty="0"/>
              <a:t>40, 39, 38, 37, …, 1</a:t>
            </a:r>
          </a:p>
          <a:p>
            <a:pPr marL="0" indent="0">
              <a:buNone/>
            </a:pPr>
            <a:r>
              <a:rPr lang="ru-RU" sz="2800" b="1" dirty="0"/>
              <a:t>----------------------------</a:t>
            </a:r>
          </a:p>
          <a:p>
            <a:pPr marL="0" indent="0">
              <a:buNone/>
            </a:pPr>
            <a:r>
              <a:rPr lang="ru-RU" sz="2800" b="1" i="1" dirty="0"/>
              <a:t>41, 41, 41, 41, …, 41</a:t>
            </a:r>
            <a:endParaRPr lang="ru-RU" sz="2800" b="1" dirty="0"/>
          </a:p>
          <a:p>
            <a:pPr marL="0" indent="0">
              <a:buNone/>
            </a:pPr>
            <a:r>
              <a:rPr lang="ru-RU" sz="2800" b="1" dirty="0"/>
              <a:t> </a:t>
            </a:r>
          </a:p>
          <a:p>
            <a:pPr marL="0" indent="0">
              <a:buNone/>
            </a:pPr>
            <a:r>
              <a:rPr lang="ru-RU" sz="2800" b="1" dirty="0"/>
              <a:t>Таких пар 20, поэтому искомая сумма равна        41*20=820».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5510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Что же, попробуем применить эти рассуждения для решения нашей задачи: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+S = 1+2+3+4+5+…+100</a:t>
            </a:r>
          </a:p>
          <a:p>
            <a:pPr marL="0" indent="0">
              <a:buNone/>
            </a:pPr>
            <a:r>
              <a:rPr lang="en-US" dirty="0"/>
              <a:t>S = 100+99+98+97+96+…1</a:t>
            </a:r>
          </a:p>
          <a:p>
            <a:pPr marL="0" indent="0">
              <a:buNone/>
            </a:pPr>
            <a:r>
              <a:rPr lang="en-US" dirty="0"/>
              <a:t>-------------------------------------- </a:t>
            </a:r>
          </a:p>
          <a:p>
            <a:pPr marL="0" indent="0">
              <a:buNone/>
            </a:pPr>
            <a:r>
              <a:rPr lang="en-US" dirty="0"/>
              <a:t>2S = 101+101+101+101+101+…+101</a:t>
            </a:r>
          </a:p>
          <a:p>
            <a:pPr marL="0" indent="0">
              <a:buNone/>
            </a:pPr>
            <a:r>
              <a:rPr lang="en-US" dirty="0"/>
              <a:t>2S = 101*100</a:t>
            </a:r>
          </a:p>
          <a:p>
            <a:pPr marL="0" indent="0">
              <a:buNone/>
            </a:pPr>
            <a:r>
              <a:rPr lang="en-US" dirty="0"/>
              <a:t>S = (101*100):2=5050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1884995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102</TotalTime>
  <Words>744</Words>
  <Application>Microsoft Office PowerPoint</Application>
  <PresentationFormat>Экран (4:3)</PresentationFormat>
  <Paragraphs>113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Cambria Math</vt:lpstr>
      <vt:lpstr>Tw Cen MT</vt:lpstr>
      <vt:lpstr>Капля</vt:lpstr>
      <vt:lpstr>ТЕМА:   «СУММА n ПЕРВЫХ ЧЛЕНОВ АРИФМЕТИЧЕСКОЙ ПРОГРЕССИИ». </vt:lpstr>
      <vt:lpstr>ЦЕЛИ УРОКА:</vt:lpstr>
      <vt:lpstr>ЭПИГРАФ К УРОКУ</vt:lpstr>
      <vt:lpstr>ОЦЕНОЧНЫЙ ЛИСТ </vt:lpstr>
      <vt:lpstr>Установите закономерность и продолжите последовательность:</vt:lpstr>
      <vt:lpstr>Презентация PowerPoint</vt:lpstr>
      <vt:lpstr>Немецкий математик К.Ф.Гаусса</vt:lpstr>
      <vt:lpstr>Презентация PowerPoint</vt:lpstr>
      <vt:lpstr>Что же, попробуем применить эти рассуждения для решения нашей задачи:</vt:lpstr>
      <vt:lpstr>Презентация PowerPoint</vt:lpstr>
      <vt:lpstr>Следовательно, 2Sn = (a1 + an) * n</vt:lpstr>
      <vt:lpstr>Презентация PowerPoint</vt:lpstr>
      <vt:lpstr>Презентация PowerPoint</vt:lpstr>
      <vt:lpstr>Презентация PowerPoint</vt:lpstr>
      <vt:lpstr>Проверочная работа.</vt:lpstr>
      <vt:lpstr>Домашнее задание. </vt:lpstr>
      <vt:lpstr>Итог урока. </vt:lpstr>
      <vt:lpstr>Подведем итог нашей работы и внесем в последнюю графу свои баллы. Подсчитайте количество баллов и оцените работу: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 «СУММА n ПЕРВЫХ ЧЛЕНОВ АРИФМЕТИЧЕСКОЙ ПРОГРЕССИИ».</dc:title>
  <dc:creator>User</dc:creator>
  <cp:lastModifiedBy>CPB</cp:lastModifiedBy>
  <cp:revision>7</cp:revision>
  <dcterms:created xsi:type="dcterms:W3CDTF">2017-02-13T11:14:22Z</dcterms:created>
  <dcterms:modified xsi:type="dcterms:W3CDTF">2024-08-12T07:30:49Z</dcterms:modified>
</cp:coreProperties>
</file>