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7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GB" dirty="0"/>
          </a:p>
        </p:txBody>
      </p:sp>
      <p:pic>
        <p:nvPicPr>
          <p:cNvPr id="5" name="Picture 21" descr="padandpen"/>
          <p:cNvPicPr>
            <a:picLocks noChangeAspect="1" noChangeArrowheads="1"/>
          </p:cNvPicPr>
          <p:nvPr/>
        </p:nvPicPr>
        <p:blipFill>
          <a:blip r:embed="rId2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r>
              <a:rPr lang="ru-RU" noProof="0" dirty="0" smtClean="0"/>
              <a:t>Вставка диаграммы</a:t>
            </a:r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fld id="{7E1440CE-96B2-4C81-9A36-BA63B2F04F0A}" type="datetimeFigureOut">
              <a:rPr lang="ru-RU" smtClean="0"/>
              <a:pPr/>
              <a:t>17.12.2020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267ADFD-FF19-420B-9ADC-901225D1F4A2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31" name="Picture 21" descr="justpad"/>
          <p:cNvPicPr>
            <a:picLocks noChangeAspect="1" noChangeArrowheads="1"/>
          </p:cNvPicPr>
          <p:nvPr/>
        </p:nvPicPr>
        <p:blipFill>
          <a:blip r:embed="rId15"/>
          <a:srcRect l="1335" t="253" r="1352" b="2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Заседание клуба знатоков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Решение задачи, направленной на формирование  математической грамотности</a:t>
            </a:r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1428728" y="5857892"/>
            <a:ext cx="70361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математики МБОУ СШ №56 города Красноярска  Рожкова Виктория Викторовна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Оценочный лист защиты решения задачи.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ru-RU" dirty="0"/>
              <a:t>Решение задачи оценивается в баллах по шкале от 0 до 3: </a:t>
            </a:r>
          </a:p>
          <a:p>
            <a:r>
              <a:rPr lang="ru-RU" sz="1800" dirty="0"/>
              <a:t>нет - 0</a:t>
            </a:r>
          </a:p>
          <a:p>
            <a:r>
              <a:rPr lang="ru-RU" sz="1800" dirty="0"/>
              <a:t>скорее нет - 1</a:t>
            </a:r>
          </a:p>
          <a:p>
            <a:r>
              <a:rPr lang="ru-RU" sz="1800" dirty="0"/>
              <a:t> скорее да - 2</a:t>
            </a:r>
          </a:p>
          <a:p>
            <a:r>
              <a:rPr lang="ru-RU" sz="1800" dirty="0"/>
              <a:t> да - 3 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30208" t="35736" r="25809" b="42272"/>
          <a:stretch>
            <a:fillRect/>
          </a:stretch>
        </p:blipFill>
        <p:spPr bwMode="auto">
          <a:xfrm>
            <a:off x="785786" y="3357561"/>
            <a:ext cx="7786742" cy="2971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-конечная звезда 5">
            <a:hlinkClick r:id="rId3" action="ppaction://hlinksldjump"/>
          </p:cNvPr>
          <p:cNvSpPr/>
          <p:nvPr/>
        </p:nvSpPr>
        <p:spPr>
          <a:xfrm>
            <a:off x="8501090" y="6500834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dirty="0" smtClean="0"/>
              <a:t>Решение задачи: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745" t="16602" r="23745" b="21621"/>
          <a:stretch>
            <a:fillRect/>
          </a:stretch>
        </p:blipFill>
        <p:spPr bwMode="auto">
          <a:xfrm>
            <a:off x="500034" y="785794"/>
            <a:ext cx="828680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82594"/>
          </a:xfrm>
        </p:spPr>
        <p:txBody>
          <a:bodyPr/>
          <a:lstStyle/>
          <a:p>
            <a:r>
              <a:rPr lang="ru-RU" b="1" dirty="0" smtClean="0"/>
              <a:t>Заключение.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657745"/>
          </a:xfrm>
        </p:spPr>
        <p:txBody>
          <a:bodyPr/>
          <a:lstStyle/>
          <a:p>
            <a:r>
              <a:rPr lang="ru-RU" sz="2400" dirty="0" smtClean="0"/>
              <a:t>Для проведения мероприятия была составлена технологическая карта с учетом возрастных особенностей детей и в соответствии с целями, задачами внеурочной работы по математике. </a:t>
            </a:r>
          </a:p>
          <a:p>
            <a:r>
              <a:rPr lang="ru-RU" sz="2400" dirty="0" smtClean="0"/>
              <a:t>Содержание занятия по своей сложности соответствует возможностям детей. Задания предполагают  использование жизненного опыта учащихся, имеющихся знаний, а также применения знаний в новой ситуации. </a:t>
            </a:r>
          </a:p>
          <a:p>
            <a:r>
              <a:rPr lang="ru-RU" sz="2400" dirty="0" smtClean="0"/>
              <a:t>В процессе учебного взаимодействия ведется работа по формированию различных видов УУД и математической грамотности.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Аннотация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dirty="0" smtClean="0"/>
              <a:t>Игра "Клуб знатоков математики"  направлена на развитие способности учащегося проводить математические рассуждения и формулировать, применять, интерпретировать математику для решения проблем в разнообразных контекстах реального мира.</a:t>
            </a:r>
          </a:p>
          <a:p>
            <a:r>
              <a:rPr lang="ru-RU" dirty="0" smtClean="0"/>
              <a:t>     На данном заседании знатоков будет рассматриваться вопрос о походе семьи в зоопарк «Роев Ручей».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Актуальность данной работы</a:t>
            </a:r>
            <a:r>
              <a:rPr lang="ru-RU" dirty="0"/>
              <a:t>: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 </a:t>
            </a:r>
            <a:r>
              <a:rPr lang="ru-RU" dirty="0" smtClean="0"/>
              <a:t>Данная разработка поможет учащимся увидеть и понять потребность и умение применять математику в повседневных (житейских) ситуациях: находить, анализировать математическую информацию об объектах окружающей действительности, рассчитывать стоимость; способность различать математические объекты (числа, величины), устанавливать математические отношения, зависимости (увеличивается, расходуется), сравнивать, классифицировать, формулировать суждения с использованием математических терминов, знаков..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Цели игры: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Применять математические знания при решении задачи, направленной на формирование математической грамотности; развивать логическое мышление; прививать навыки работы в коллективе.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Задачи игры: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Активизировать мыслительную деятельность учащихся, развивать внимание, наблюдательность, память, речь, быстроту реакции, повышать интерес к изучаемому предмету, способствовать развитию, коммуникативных способностей учащихся, созданию атмосферы взаимовыручки.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200" b="1" dirty="0" smtClean="0"/>
              <a:t>Ход занятия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63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602"/>
                <a:gridCol w="2871798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Этапы занятия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Деятельность учителя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Деятельность учащихся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Организационный этап.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Приветствие.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Настраиваются на игру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b="1" dirty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Целеполагание и мотивация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Введение в ситуацию задачи и постановка проблемы.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  <a:cs typeface="Times New Roman"/>
                        </a:rPr>
                        <a:t>Слушают.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Задают  вопросы по поставленной проблеме.</a:t>
                      </a: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 Актуализация опорных знаний учащихся</a:t>
                      </a: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Интеллектуальная</a:t>
                      </a:r>
                      <a:r>
                        <a:rPr lang="ru-RU" sz="1200" baseline="0" dirty="0" smtClean="0">
                          <a:latin typeface="+mn-lt"/>
                        </a:rPr>
                        <a:t> разминка перед решением задачи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Отвечают на вопросы 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lang="ru-RU" sz="1200" b="1" dirty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200" b="1" dirty="0" smtClean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Работа </a:t>
                      </a:r>
                      <a:r>
                        <a:rPr lang="ru-RU" sz="1200" b="1" dirty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в группах</a:t>
                      </a:r>
                      <a:r>
                        <a:rPr lang="ru-RU" sz="1200" b="1" dirty="0" smtClean="0">
                          <a:highlight>
                            <a:srgbClr val="FFFFFF"/>
                          </a:highlight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200" b="1" dirty="0" smtClean="0">
                        <a:highlight>
                          <a:srgbClr val="FFFFFF"/>
                        </a:highlight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indent="-20955"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Организует учащихся старших классов. </a:t>
                      </a:r>
                    </a:p>
                    <a:p>
                      <a:pPr marL="20955" indent="-20955"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Выдает  конверты с необходимым материалом.</a:t>
                      </a:r>
                    </a:p>
                    <a:p>
                      <a:pPr marL="20955" indent="-20955"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В конвертах: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ПРИЛОЖЕНИЕ 1.    Текст задачи.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  <a:cs typeface="Times New Roman"/>
                        </a:rPr>
                        <a:t>ПРИЛОЖЕНИЕ 2.    Алгоритм работы в группе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Работают по алгоритму, решают задачу, оформляют решение, готовят защиту решения задачи.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>
                          <a:latin typeface="+mn-lt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200" b="1" dirty="0">
                          <a:latin typeface="+mn-lt"/>
                          <a:ea typeface="Times New Roman"/>
                          <a:cs typeface="Times New Roman"/>
                        </a:rPr>
                        <a:t>. Подведение итогов.</a:t>
                      </a:r>
                      <a:endParaRPr lang="ru-RU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Задает вопросы.</a:t>
                      </a:r>
                    </a:p>
                    <a:p>
                      <a:r>
                        <a:rPr lang="ru-RU" sz="1200" dirty="0" smtClean="0">
                          <a:latin typeface="+mn-lt"/>
                        </a:rPr>
                        <a:t>Участвует в обсуждении.</a:t>
                      </a:r>
                    </a:p>
                    <a:p>
                      <a:r>
                        <a:rPr lang="ru-RU" sz="1200" dirty="0" smtClean="0">
                          <a:latin typeface="+mn-lt"/>
                        </a:rPr>
                        <a:t>Подводит</a:t>
                      </a:r>
                      <a:r>
                        <a:rPr lang="ru-RU" sz="1200" baseline="0" dirty="0" smtClean="0">
                          <a:latin typeface="+mn-lt"/>
                        </a:rPr>
                        <a:t> итоги игры.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Защищают решение задачи. Задают вопросы участникам других групп. Выполняют перекрестную оценку защиты решения задачи.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642910" y="250030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5-конечная звезда 5">
            <a:hlinkClick r:id="rId3" action="ppaction://hlinksldjump"/>
          </p:cNvPr>
          <p:cNvSpPr/>
          <p:nvPr/>
        </p:nvSpPr>
        <p:spPr>
          <a:xfrm>
            <a:off x="714348" y="428625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1500166" y="571501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5-конечная звезда 7">
            <a:hlinkClick r:id="rId5" action="ppaction://hlinksldjump"/>
          </p:cNvPr>
          <p:cNvSpPr/>
          <p:nvPr/>
        </p:nvSpPr>
        <p:spPr>
          <a:xfrm>
            <a:off x="857224" y="5715016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5-конечная звезда 8">
            <a:hlinkClick r:id="rId6" action="ppaction://hlinksldjump"/>
          </p:cNvPr>
          <p:cNvSpPr/>
          <p:nvPr/>
        </p:nvSpPr>
        <p:spPr>
          <a:xfrm>
            <a:off x="8643966" y="6357958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Задача"Посещение зоопарка "Роев Ручей"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643966" cy="5929354"/>
          </a:xfrm>
        </p:spPr>
        <p:txBody>
          <a:bodyPr>
            <a:noAutofit/>
          </a:bodyPr>
          <a:lstStyle/>
          <a:p>
            <a:pPr marL="87313" indent="-87313">
              <a:buNone/>
            </a:pPr>
            <a:r>
              <a:rPr lang="ru-RU" sz="1300" dirty="0" smtClean="0"/>
              <a:t>        Семья </a:t>
            </a:r>
            <a:r>
              <a:rPr lang="ru-RU" sz="1300" dirty="0"/>
              <a:t>Лыковых проживает в городе Красноярске. Летом к ним в гости, на юбилей к бабушке, собрались все родственники из разных уголков страны.  На семейном совете было принято решение пригласить всех в зоопарк "Роев Ручей" для совместного отдыха. На сайте зоопарка мама нашла информацию о стоимости билетов:</a:t>
            </a:r>
          </a:p>
          <a:p>
            <a:pPr>
              <a:buNone/>
            </a:pPr>
            <a:r>
              <a:rPr lang="ru-RU" sz="1300" dirty="0" smtClean="0">
                <a:solidFill>
                  <a:srgbClr val="00B050"/>
                </a:solidFill>
              </a:rPr>
              <a:t>         Взрослый </a:t>
            </a:r>
            <a:r>
              <a:rPr lang="ru-RU" sz="1300" dirty="0">
                <a:solidFill>
                  <a:srgbClr val="00B050"/>
                </a:solidFill>
              </a:rPr>
              <a:t>билет 400,00 рублей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Дети от 7 до 18 лет - 200,00 рублей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Дети до 7 лет - бесплатно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Билет на посещения «Дом вверх дном» - 200,00 РУБЛЕЙ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Входной билет в «Акватеррариум» - 50,00 РУБЛЕЙ (приобретается в кассе парка)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Предоставление места для парковки автотранспорта (1 автотранспортное средство/сутки) - 100 рублей.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Фото и видеосъемка (1 день) - 100 рублей.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Льготы: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- Многодетные семьи, по предъявлении удостоверяющего документа (взрослые) - билет 200 рублей.</a:t>
            </a:r>
            <a:br>
              <a:rPr lang="ru-RU" sz="1300" dirty="0">
                <a:solidFill>
                  <a:srgbClr val="00B050"/>
                </a:solidFill>
              </a:rPr>
            </a:br>
            <a:r>
              <a:rPr lang="ru-RU" sz="1300" dirty="0">
                <a:solidFill>
                  <a:srgbClr val="00B050"/>
                </a:solidFill>
              </a:rPr>
              <a:t>-Женщины, достигшие 55 лет и мужчины, достигшие 60 лет, при предъявлении документа, удостоверяющего личность (паспорт, водительское удостоверение). Граждане, находящиеся на содержании в интернатах для пожилых людей, по письменному обращению руководителя интерната. Студенты дневной формы обучения (по студенческому) (распоряжение, служебное письмо) - билет 200 рублей.</a:t>
            </a:r>
          </a:p>
          <a:p>
            <a:pPr>
              <a:buNone/>
            </a:pPr>
            <a:r>
              <a:rPr lang="ru-RU" sz="1300" dirty="0" smtClean="0"/>
              <a:t>     Хватит </a:t>
            </a:r>
            <a:r>
              <a:rPr lang="ru-RU" sz="1300" dirty="0"/>
              <a:t>ли семье Лыковых 10000 рублей на посещение зоопарка, если:</a:t>
            </a:r>
          </a:p>
          <a:p>
            <a:pPr>
              <a:buFont typeface="Wingdings" pitchFamily="2" charset="2"/>
              <a:buChar char="§"/>
            </a:pPr>
            <a:r>
              <a:rPr lang="ru-RU" sz="1300" dirty="0"/>
              <a:t>семья Авериных состоит из двух взрослых и одного ребенка студента дневной формы обучения;</a:t>
            </a:r>
          </a:p>
          <a:p>
            <a:pPr>
              <a:buFont typeface="Wingdings" pitchFamily="2" charset="2"/>
              <a:buChar char="§"/>
            </a:pPr>
            <a:r>
              <a:rPr lang="ru-RU" sz="1300" dirty="0"/>
              <a:t>семья Бариновых состоит из двух взрослых, ребенка 6 лет и дедушки Вани, которому недавно исполнилось 63 года;</a:t>
            </a:r>
          </a:p>
          <a:p>
            <a:pPr>
              <a:buFont typeface="Wingdings" pitchFamily="2" charset="2"/>
              <a:buChar char="§"/>
            </a:pPr>
            <a:r>
              <a:rPr lang="ru-RU" sz="1300" dirty="0"/>
              <a:t>молодая семья Воробьевых (без детей) отказывается от посещения «Акватеррариума»;</a:t>
            </a:r>
          </a:p>
          <a:p>
            <a:pPr>
              <a:buFont typeface="Wingdings" pitchFamily="2" charset="2"/>
              <a:buChar char="§"/>
            </a:pPr>
            <a:r>
              <a:rPr lang="ru-RU" sz="1300" dirty="0"/>
              <a:t>семья Григорьевых, состоящая из четверых взрослых людей, будет производить фото и видеосъемку;</a:t>
            </a:r>
          </a:p>
          <a:p>
            <a:pPr>
              <a:buFont typeface="Wingdings" pitchFamily="2" charset="2"/>
              <a:buChar char="§"/>
            </a:pPr>
            <a:r>
              <a:rPr lang="ru-RU" sz="1300" dirty="0"/>
              <a:t>семья Лыковых состоит из папы, мамы, дочки Алены (12 лет) и бабушки Наташи, которой исполняется 65 лет.</a:t>
            </a:r>
          </a:p>
          <a:p>
            <a:pPr marL="87313" indent="-87313">
              <a:buNone/>
            </a:pPr>
            <a:r>
              <a:rPr lang="ru-RU" sz="1300" dirty="0" smtClean="0"/>
              <a:t>     Так </a:t>
            </a:r>
            <a:r>
              <a:rPr lang="ru-RU" sz="1300" dirty="0"/>
              <a:t>как семья достаточно большая, то было принято до зоопарка добираться на общественном транспорте.</a:t>
            </a:r>
          </a:p>
          <a:p>
            <a:pPr>
              <a:buNone/>
            </a:pPr>
            <a:endParaRPr lang="ru-RU" sz="1300" dirty="0"/>
          </a:p>
        </p:txBody>
      </p:sp>
      <p:sp>
        <p:nvSpPr>
          <p:cNvPr id="4" name="5-конечная звезда 3">
            <a:hlinkClick r:id="rId2" action="ppaction://hlinksldjump"/>
          </p:cNvPr>
          <p:cNvSpPr/>
          <p:nvPr/>
        </p:nvSpPr>
        <p:spPr>
          <a:xfrm>
            <a:off x="8572528" y="621508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Алгоритм работы в группе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Прочитайте </a:t>
            </a:r>
            <a:r>
              <a:rPr lang="ru-RU" dirty="0"/>
              <a:t>задачу.</a:t>
            </a:r>
          </a:p>
          <a:p>
            <a:r>
              <a:rPr lang="ru-RU" dirty="0"/>
              <a:t>Составьте план решения задачи.</a:t>
            </a:r>
          </a:p>
          <a:p>
            <a:r>
              <a:rPr lang="ru-RU" dirty="0"/>
              <a:t>По составленному плану выполните решение задачи.</a:t>
            </a:r>
          </a:p>
          <a:p>
            <a:r>
              <a:rPr lang="ru-RU" dirty="0"/>
              <a:t>Оформите задачу на </a:t>
            </a:r>
            <a:r>
              <a:rPr lang="ru-RU" dirty="0" smtClean="0"/>
              <a:t>ватмане или в виде презентации.</a:t>
            </a:r>
            <a:endParaRPr lang="ru-RU" dirty="0"/>
          </a:p>
          <a:p>
            <a:r>
              <a:rPr lang="ru-RU" dirty="0"/>
              <a:t>Выберите человека из группы для защиты.</a:t>
            </a:r>
          </a:p>
          <a:p>
            <a:endParaRPr lang="ru-RU" dirty="0"/>
          </a:p>
        </p:txBody>
      </p:sp>
      <p:sp>
        <p:nvSpPr>
          <p:cNvPr id="4" name="5-конечная звезда 3">
            <a:hlinkClick r:id="rId2" action="ppaction://hlinksldjump"/>
          </p:cNvPr>
          <p:cNvSpPr/>
          <p:nvPr/>
        </p:nvSpPr>
        <p:spPr>
          <a:xfrm>
            <a:off x="8572528" y="6286520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 </a:t>
            </a:r>
            <a:r>
              <a:rPr lang="ru-RU" sz="3200" b="1" dirty="0" smtClean="0"/>
              <a:t>Критерии оценки работы группы для жюри.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1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66"/>
                <a:gridCol w="718663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Имеется верный ответ на вопрос " Хватит ли семье Лыковых 10000 рублей на посещение зоопарка?!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Ответ: "Хватит"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Дано подробное обстоятельное решение со всеми необходимыми пояснениями. 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1) 450*2 + 250 = 1150(руб.) - стоимость билетов для семьи Авериных;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2)450*2+250=1150(руб.) - стоимость билетов для семьи Бариновых;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3)400*2=800 (руб.) - стоимость билетов для семьи Воробьевых;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4)450*4+100=1900(руб.) - стоимость билетов для семьи Григорьевых;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5)450*2+250+250=1400(руб.) - стоимость билетов для семьи Лыковых;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6)1150+1150+800+1900+1400=6400(руб.) - общая стоимость билетов для всей семьи.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Записан обоснованный вывод к ответу задачи.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так как в задачи стоял вопрос " Хватит ли семье Лыковых 10000 рублей на посещение зоопарка?", то  выполняя сравнение 6400&lt;10000, даем ответ на вопрос: хватит.</a:t>
                      </a:r>
                    </a:p>
                    <a:p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Ответ: хватит.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3 балл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Имеется верный ответ "Хватит", но отсутствует описание ситуации, т.е. нет вывода, но дано  пояснения к решению.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450*2 + 250 = 1150(руб.) - стоимость билетов для семьи Авериных;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2)450*2+250=1150(руб.) - стоимость билетов для семьи Бариновых;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3)400*2=800 (руб.) - стоимость билетов для семьи Воробьевых;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4)450*4+100=1900(руб.) - стоимость билетов для семьи Григорьевых;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5)450*2+250+250=1400(руб.) - стоимость билетов для семьи Лыковых;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6)1150+1150+800+1900+1400=6400(руб.) - общая стоимость билетов для всей семьи.</a:t>
                      </a:r>
                    </a:p>
                    <a:p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Имеется верный ответ " Хватит</a:t>
                      </a:r>
                      <a:r>
                        <a:rPr lang="ru-RU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"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но допущена вычислительная ошибка, которая не повлияла на верный ответ.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 балл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Имеется решение, допущена вычислительная ошибка.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 баллов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Другие ответы.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Ответ отсутствует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429652" y="6215082"/>
            <a:ext cx="142876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135</TotalTime>
  <Words>780</Words>
  <Application>Microsoft Office PowerPoint</Application>
  <PresentationFormat>Экран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Default Design</vt:lpstr>
      <vt:lpstr>Заседание клуба знатоков математики</vt:lpstr>
      <vt:lpstr>Аннотация </vt:lpstr>
      <vt:lpstr>Актуальность данной работы:  </vt:lpstr>
      <vt:lpstr>Цели игры: </vt:lpstr>
      <vt:lpstr>Задачи игры: </vt:lpstr>
      <vt:lpstr>Ход занятия</vt:lpstr>
      <vt:lpstr>Задача"Посещение зоопарка "Роев Ручей"</vt:lpstr>
      <vt:lpstr>Алгоритм работы в группе </vt:lpstr>
      <vt:lpstr> Критерии оценки работы группы для жюри.</vt:lpstr>
      <vt:lpstr>Оценочный лист защиты решения задачи. </vt:lpstr>
      <vt:lpstr>Решение задачи:</vt:lpstr>
      <vt:lpstr>Заключение.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клуба знатоков математики</dc:title>
  <dc:creator>Admin</dc:creator>
  <cp:lastModifiedBy>Admin</cp:lastModifiedBy>
  <cp:revision>17</cp:revision>
  <dcterms:created xsi:type="dcterms:W3CDTF">2020-12-05T03:31:13Z</dcterms:created>
  <dcterms:modified xsi:type="dcterms:W3CDTF">2020-12-17T11:17:37Z</dcterms:modified>
</cp:coreProperties>
</file>