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0" r:id="rId5"/>
    <p:sldId id="262" r:id="rId6"/>
    <p:sldId id="263" r:id="rId7"/>
    <p:sldId id="258" r:id="rId8"/>
    <p:sldId id="259" r:id="rId9"/>
    <p:sldId id="266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CE34D-D59A-48E2-9DD7-C64B7526BAD7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F3F26-0567-4E48-91F5-93C98CF71A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CE34D-D59A-48E2-9DD7-C64B7526BAD7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F3F26-0567-4E48-91F5-93C98CF71A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CE34D-D59A-48E2-9DD7-C64B7526BAD7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F3F26-0567-4E48-91F5-93C98CF71A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CE34D-D59A-48E2-9DD7-C64B7526BAD7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F3F26-0567-4E48-91F5-93C98CF71A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CE34D-D59A-48E2-9DD7-C64B7526BAD7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F3F26-0567-4E48-91F5-93C98CF71A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CE34D-D59A-48E2-9DD7-C64B7526BAD7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F3F26-0567-4E48-91F5-93C98CF71A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CE34D-D59A-48E2-9DD7-C64B7526BAD7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F3F26-0567-4E48-91F5-93C98CF71A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CE34D-D59A-48E2-9DD7-C64B7526BAD7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F3F26-0567-4E48-91F5-93C98CF71A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CE34D-D59A-48E2-9DD7-C64B7526BAD7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F3F26-0567-4E48-91F5-93C98CF71A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CE34D-D59A-48E2-9DD7-C64B7526BAD7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F3F26-0567-4E48-91F5-93C98CF71A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6CE34D-D59A-48E2-9DD7-C64B7526BAD7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CF3F26-0567-4E48-91F5-93C98CF71A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6CE34D-D59A-48E2-9DD7-C64B7526BAD7}" type="datetimeFigureOut">
              <a:rPr lang="ru-RU" smtClean="0"/>
              <a:pPr/>
              <a:t>07.02.2021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CF3F26-0567-4E48-91F5-93C98CF71AE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apriori-nauka.ru/prevention/sposoby-umnozheniya-v-raznyh-stranah-master-klass-po-matematike-na.htm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00109"/>
            <a:ext cx="7772400" cy="260034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Исследовательский проект по математике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«Таблицы </a:t>
            </a:r>
            <a:r>
              <a:rPr lang="ru-RU" b="1" dirty="0" smtClean="0">
                <a:solidFill>
                  <a:srgbClr val="FF0000"/>
                </a:solidFill>
              </a:rPr>
              <a:t>умножения в разных </a:t>
            </a:r>
            <a:r>
              <a:rPr lang="ru-RU" b="1" dirty="0" smtClean="0">
                <a:solidFill>
                  <a:srgbClr val="FF0000"/>
                </a:solidFill>
              </a:rPr>
              <a:t>странах»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Выполнила: </a:t>
            </a:r>
            <a:r>
              <a:rPr lang="ru-RU" b="1" dirty="0" err="1" smtClean="0">
                <a:solidFill>
                  <a:schemeClr val="tx1"/>
                </a:solidFill>
              </a:rPr>
              <a:t>Костьянова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Анастасия,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ученица </a:t>
            </a:r>
            <a:r>
              <a:rPr lang="ru-RU" b="1" dirty="0" smtClean="0">
                <a:solidFill>
                  <a:schemeClr val="tx1"/>
                </a:solidFill>
              </a:rPr>
              <a:t>5«Б» класса 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МБОУ СШ № 56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 г. Красноярска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 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Руководитель: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Рожкова Виктория Викторовна,  учитель математики;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МБОУ СШ №56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solidFill>
                  <a:srgbClr val="FF0000"/>
                </a:solidFill>
              </a:rPr>
              <a:t>Литература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>
              <a:buNone/>
            </a:pPr>
            <a:r>
              <a:rPr lang="ru-RU" sz="2000" dirty="0" smtClean="0"/>
              <a:t>Г.И</a:t>
            </a:r>
            <a:r>
              <a:rPr lang="ru-RU" sz="2000" dirty="0" smtClean="0"/>
              <a:t>. Глейзер. История математики, М.: Просвещение, 1982. - 240 с.</a:t>
            </a:r>
          </a:p>
          <a:p>
            <a:pPr lvl="0">
              <a:buNone/>
            </a:pPr>
            <a:r>
              <a:rPr lang="ru-RU" sz="2000" dirty="0" smtClean="0"/>
              <a:t>Толковый математический словарь. Стр.137/Москва.1989г.</a:t>
            </a:r>
          </a:p>
          <a:p>
            <a:pPr lvl="0">
              <a:buNone/>
            </a:pPr>
            <a:r>
              <a:rPr lang="ru-RU" sz="2000" dirty="0" smtClean="0"/>
              <a:t>И. Я. </a:t>
            </a:r>
            <a:r>
              <a:rPr lang="ru-RU" sz="2000" dirty="0" err="1" smtClean="0"/>
              <a:t>Депман</a:t>
            </a:r>
            <a:r>
              <a:rPr lang="ru-RU" sz="2000" dirty="0" smtClean="0"/>
              <a:t>. История арифметики. Москва. 2007г.</a:t>
            </a:r>
          </a:p>
          <a:p>
            <a:pPr lvl="0">
              <a:buNone/>
            </a:pPr>
            <a:r>
              <a:rPr lang="ru-RU" sz="2000" dirty="0" smtClean="0"/>
              <a:t>Ф.Ф. Нагибин. Математическая шкатулка. Москва. 2003г.</a:t>
            </a:r>
          </a:p>
          <a:p>
            <a:pPr lvl="0">
              <a:buNone/>
            </a:pPr>
            <a:r>
              <a:rPr lang="ru-RU" sz="2000" dirty="0" smtClean="0"/>
              <a:t>В.Г. </a:t>
            </a:r>
            <a:r>
              <a:rPr lang="ru-RU" sz="2000" dirty="0" err="1" smtClean="0"/>
              <a:t>Мантуленко</a:t>
            </a:r>
            <a:r>
              <a:rPr lang="ru-RU" sz="2000" dirty="0" smtClean="0"/>
              <a:t>. Кроссворды для школьников/Математика. Ярославль.1998г.</a:t>
            </a:r>
          </a:p>
          <a:p>
            <a:pPr lvl="0">
              <a:buNone/>
            </a:pPr>
            <a:r>
              <a:rPr lang="ru-RU" sz="2000" dirty="0" smtClean="0"/>
              <a:t>В.В. Кривоногов. Нестандартные задания по математике. Москва.2002.</a:t>
            </a:r>
          </a:p>
          <a:p>
            <a:pPr lvl="0">
              <a:buNone/>
            </a:pPr>
            <a:r>
              <a:rPr lang="ru-RU" sz="2000" dirty="0" smtClean="0"/>
              <a:t>Интернет-ресурсы.</a:t>
            </a:r>
          </a:p>
          <a:p>
            <a:pPr lvl="0">
              <a:buNone/>
            </a:pPr>
            <a:r>
              <a:rPr lang="ru-RU" sz="2000" dirty="0" smtClean="0"/>
              <a:t>: </a:t>
            </a:r>
            <a:r>
              <a:rPr lang="ru-RU" sz="2000" u="sng" dirty="0" smtClean="0">
                <a:hlinkClick r:id="rId2"/>
              </a:rPr>
              <a:t>https://apriori-nauka.ru/prevention/sposoby-umnozheniya-v-raznyh-stranah-master-klass-po-matematike-na.html</a:t>
            </a:r>
            <a:endParaRPr lang="ru-RU" sz="2000" dirty="0" smtClean="0"/>
          </a:p>
          <a:p>
            <a:pPr lvl="0">
              <a:buNone/>
            </a:pPr>
            <a:r>
              <a:rPr lang="ru-RU" sz="2000" dirty="0" smtClean="0"/>
              <a:t>https://znanio.ru/media/sposoby_umnozheniya_v_raznyh_stranah_ot_drevnosti_k_sovremennosti-324665</a:t>
            </a:r>
          </a:p>
          <a:p>
            <a:pPr>
              <a:buNone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 smtClean="0">
                <a:solidFill>
                  <a:srgbClr val="FF0000"/>
                </a:solidFill>
              </a:rPr>
              <a:t>Цель работы: </a:t>
            </a:r>
            <a:r>
              <a:rPr lang="ru-RU" sz="3600" b="1" dirty="0" smtClean="0">
                <a:solidFill>
                  <a:srgbClr val="FF0000"/>
                </a:solidFill>
              </a:rPr>
              <a:t>Рассмотреть особенности таблиц умножения в разных странах.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tretch>
            <a:fillRect/>
          </a:stretch>
        </p:blipFill>
        <p:spPr bwMode="auto">
          <a:xfrm>
            <a:off x="428596" y="1643050"/>
            <a:ext cx="4757742" cy="5091928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5429256" y="1600200"/>
            <a:ext cx="3257544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Задача работы: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 </a:t>
            </a:r>
          </a:p>
          <a:p>
            <a:pPr lvl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 Изучить </a:t>
            </a:r>
            <a:r>
              <a:rPr lang="ru-RU" b="1" dirty="0" smtClean="0">
                <a:solidFill>
                  <a:srgbClr val="FF0000"/>
                </a:solidFill>
              </a:rPr>
              <a:t>особенности правил умножения в разных странах.</a:t>
            </a:r>
          </a:p>
          <a:p>
            <a:pPr>
              <a:buNone/>
            </a:pP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52"/>
            <a:ext cx="8229600" cy="5983311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Выдвигая </a:t>
            </a:r>
            <a:r>
              <a:rPr lang="ru-RU" b="1" dirty="0" smtClean="0">
                <a:solidFill>
                  <a:srgbClr val="FF0000"/>
                </a:solidFill>
              </a:rPr>
              <a:t>гипотезу, предполагаю, что стремясь облегчить вычисления, люди придумали множество способов умножения чисел.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071678"/>
            <a:ext cx="9144000" cy="47863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Таблица </a:t>
            </a:r>
            <a:r>
              <a:rPr lang="ru-RU" sz="3200" b="1" dirty="0" smtClean="0">
                <a:solidFill>
                  <a:srgbClr val="FF0000"/>
                </a:solidFill>
              </a:rPr>
              <a:t>умножения периода Сражающихся царств, </a:t>
            </a:r>
            <a:r>
              <a:rPr lang="ru-RU" sz="3200" b="1" dirty="0" smtClean="0">
                <a:solidFill>
                  <a:srgbClr val="FF0000"/>
                </a:solidFill>
              </a:rPr>
              <a:t>(Китай, 305 год до н. э.)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 descr="https://upload.wikimedia.org/wikipedia/commons/thumb/2/24/Qinghuajian%2C_Suan_Biao.jpg/800px-Qinghuajian%2C_Suan_Bia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643050"/>
            <a:ext cx="8787021" cy="5214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436" name="Picture 4" descr="Таблица умножения на пальца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3357562"/>
          </a:xfrm>
          <a:prstGeom prst="rect">
            <a:avLst/>
          </a:prstGeom>
          <a:noFill/>
        </p:spPr>
      </p:pic>
      <p:pic>
        <p:nvPicPr>
          <p:cNvPr id="18440" name="Picture 8" descr="Таблица умножения на пальцах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643182"/>
            <a:ext cx="9144000" cy="42472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Умножение в «Столбик»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0482" name="AutoShape 2" descr="Картинки по запросу &quot;умножение в столбик примеры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6" name="AutoShape 6" descr="Картинки по запросу &quot;умножение в столбик примеры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8" name="AutoShape 8" descr="Картинки по запросу &quot;умножение в столбик примеры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0" name="AutoShape 10" descr="Картинки по запросу &quot;умножение в столбик примеры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92" name="AutoShape 12" descr="Картинки по запросу &quot;умножение в столбик примеры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94" name="Picture 14" descr="Картинки по запросу &quot;умножение в столбик примеры&quot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85926"/>
            <a:ext cx="4357686" cy="5072074"/>
          </a:xfrm>
          <a:prstGeom prst="rect">
            <a:avLst/>
          </a:prstGeom>
          <a:noFill/>
        </p:spPr>
      </p:pic>
      <p:pic>
        <p:nvPicPr>
          <p:cNvPr id="20484" name="Picture 4" descr="Картинки по запросу &quot;умножение в столбик примеры&quot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1819111"/>
            <a:ext cx="5286412" cy="47334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Как умножают в Индии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 r="366" b="-404"/>
          <a:stretch>
            <a:fillRect/>
          </a:stretch>
        </p:blipFill>
        <p:spPr bwMode="auto">
          <a:xfrm>
            <a:off x="5214942" y="2071678"/>
            <a:ext cx="3929058" cy="4286280"/>
          </a:xfrm>
          <a:prstGeom prst="rect">
            <a:avLst/>
          </a:prstGeom>
          <a:noFill/>
        </p:spPr>
      </p:pic>
      <p:pic>
        <p:nvPicPr>
          <p:cNvPr id="5" name="Picture 2" descr="C:\Users\Юрий\Desktop\img12.jpg"/>
          <p:cNvPicPr>
            <a:picLocks noChangeAspect="1" noChangeArrowheads="1"/>
          </p:cNvPicPr>
          <p:nvPr/>
        </p:nvPicPr>
        <p:blipFill>
          <a:blip r:embed="rId3" cstate="print"/>
          <a:srcRect l="4735" t="17362" r="11215"/>
          <a:stretch>
            <a:fillRect/>
          </a:stretch>
        </p:blipFill>
        <p:spPr bwMode="auto">
          <a:xfrm>
            <a:off x="142844" y="2214554"/>
            <a:ext cx="5072098" cy="4429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6se="http://schemas.microsoft.com/office/word/2015/wordml/symex" xmlns:w15="http://schemas.microsoft.com/office/word/2012/wordml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cx="http://schemas.microsoft.com/office/drawing/2014/chartex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7000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/>
          <a:lstStyle/>
          <a:p>
            <a:r>
              <a:rPr lang="ru-RU" b="1" dirty="0">
                <a:solidFill>
                  <a:srgbClr val="FF0000"/>
                </a:solidFill>
              </a:rPr>
              <a:t>Заключение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472" y="1219200"/>
            <a:ext cx="8215370" cy="5638800"/>
          </a:xfrm>
        </p:spPr>
        <p:txBody>
          <a:bodyPr>
            <a:normAutofit lnSpcReduction="10000"/>
          </a:bodyPr>
          <a:lstStyle/>
          <a:p>
            <a:pPr algn="l"/>
            <a:r>
              <a:rPr lang="ru-RU" dirty="0">
                <a:solidFill>
                  <a:schemeClr val="tx1"/>
                </a:solidFill>
              </a:rPr>
              <a:t>Я нашла ответы на свои </a:t>
            </a:r>
            <a:r>
              <a:rPr lang="ru-RU" dirty="0" smtClean="0">
                <a:solidFill>
                  <a:schemeClr val="tx1"/>
                </a:solidFill>
              </a:rPr>
              <a:t>вопросы. 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Я узнала,  </a:t>
            </a:r>
            <a:r>
              <a:rPr lang="ru-RU" dirty="0">
                <a:solidFill>
                  <a:schemeClr val="tx1"/>
                </a:solidFill>
              </a:rPr>
              <a:t>что цифры </a:t>
            </a:r>
            <a:r>
              <a:rPr lang="ru-RU" dirty="0" smtClean="0">
                <a:solidFill>
                  <a:schemeClr val="tx1"/>
                </a:solidFill>
              </a:rPr>
              <a:t>были известны с </a:t>
            </a:r>
            <a:r>
              <a:rPr lang="ru-RU" dirty="0">
                <a:solidFill>
                  <a:schemeClr val="tx1"/>
                </a:solidFill>
              </a:rPr>
              <a:t>глубокой древности и наша таблица умножения была в </a:t>
            </a:r>
            <a:r>
              <a:rPr lang="ru-RU" dirty="0" smtClean="0">
                <a:solidFill>
                  <a:schemeClr val="tx1"/>
                </a:solidFill>
              </a:rPr>
              <a:t>известна в Древней Руси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Но в: Индии, Китае и Японии таблицы совершенно другие и </a:t>
            </a:r>
            <a:r>
              <a:rPr lang="ru-RU" dirty="0" smtClean="0">
                <a:solidFill>
                  <a:schemeClr val="tx1"/>
                </a:solidFill>
              </a:rPr>
              <a:t>их использование  </a:t>
            </a:r>
            <a:r>
              <a:rPr lang="ru-RU" dirty="0">
                <a:solidFill>
                  <a:schemeClr val="tx1"/>
                </a:solidFill>
              </a:rPr>
              <a:t>для нас сложнее. </a:t>
            </a:r>
            <a:endParaRPr lang="ru-RU" dirty="0" smtClean="0">
              <a:solidFill>
                <a:schemeClr val="tx1"/>
              </a:solidFill>
            </a:endParaRPr>
          </a:p>
          <a:p>
            <a:pPr algn="l"/>
            <a:r>
              <a:rPr lang="ru-RU" dirty="0" smtClean="0">
                <a:solidFill>
                  <a:schemeClr val="tx1"/>
                </a:solidFill>
              </a:rPr>
              <a:t>Что </a:t>
            </a:r>
            <a:r>
              <a:rPr lang="ru-RU" dirty="0">
                <a:solidFill>
                  <a:schemeClr val="tx1"/>
                </a:solidFill>
              </a:rPr>
              <a:t>бы </a:t>
            </a:r>
            <a:r>
              <a:rPr lang="ru-RU" dirty="0" smtClean="0">
                <a:solidFill>
                  <a:schemeClr val="tx1"/>
                </a:solidFill>
              </a:rPr>
              <a:t>выполнить умножение в России - 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мы </a:t>
            </a:r>
            <a:r>
              <a:rPr lang="ru-RU" dirty="0" smtClean="0">
                <a:solidFill>
                  <a:schemeClr val="tx1"/>
                </a:solidFill>
              </a:rPr>
              <a:t>используем  столбик; </a:t>
            </a:r>
            <a:r>
              <a:rPr lang="ru-RU" dirty="0">
                <a:solidFill>
                  <a:schemeClr val="tx1"/>
                </a:solidFill>
              </a:rPr>
              <a:t>в Индии, Японии или Китае чертят таблицы для умножения и пишут ответ.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204</Words>
  <Application>Microsoft Office PowerPoint</Application>
  <PresentationFormat>Экран (4:3)</PresentationFormat>
  <Paragraphs>32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Исследовательский проект по математике  «Таблицы умножения в разных странах»</vt:lpstr>
      <vt:lpstr> Цель работы: Рассмотреть особенности таблиц умножения в разных странах. </vt:lpstr>
      <vt:lpstr>Слайд 3</vt:lpstr>
      <vt:lpstr>Таблица умножения периода Сражающихся царств, (Китай, 305 год до н. э.)</vt:lpstr>
      <vt:lpstr>Слайд 5</vt:lpstr>
      <vt:lpstr>Умножение в «Столбик»</vt:lpstr>
      <vt:lpstr>Как умножают в Индии</vt:lpstr>
      <vt:lpstr>Слайд 8</vt:lpstr>
      <vt:lpstr>Заключение</vt:lpstr>
      <vt:lpstr>Литература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6</cp:revision>
  <dcterms:created xsi:type="dcterms:W3CDTF">2021-02-07T09:48:53Z</dcterms:created>
  <dcterms:modified xsi:type="dcterms:W3CDTF">2021-02-07T12:16:53Z</dcterms:modified>
</cp:coreProperties>
</file>