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73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7621-7F35-534F-AE3D-7017E42D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458E2-1ED3-EE46-9D2E-76E10FDEA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8954A-CD0F-354B-9035-1753458A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EF062-6992-614B-BD33-1E5D47F0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F9950-D88A-AE43-85E0-03C9C6F3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8E949-9C23-FC49-A87C-1DA70314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95"/>
          <a:stretch/>
        </p:blipFill>
        <p:spPr>
          <a:xfrm>
            <a:off x="0" y="0"/>
            <a:ext cx="904701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E72A7-CBBD-994C-B882-A08780930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205"/>
          <a:stretch/>
        </p:blipFill>
        <p:spPr>
          <a:xfrm>
            <a:off x="5902034" y="0"/>
            <a:ext cx="628996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4B4F9D-217D-834E-AC17-B928A3105CF0}"/>
              </a:ext>
            </a:extLst>
          </p:cNvPr>
          <p:cNvSpPr/>
          <p:nvPr userDrawn="1"/>
        </p:nvSpPr>
        <p:spPr>
          <a:xfrm>
            <a:off x="263236" y="235527"/>
            <a:ext cx="11665527" cy="63869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8714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C1B2-B482-F041-B11C-26441D9B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7EDD4-5532-AF44-8BDE-5C68ECF3A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DAC12-3CE6-BF4E-AC89-5C2687B4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EC602-A4FE-9248-9661-09C3198E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B4103-D7A6-244D-9C6A-20350134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17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30ADD-C0C2-1644-B57C-7FA4729E2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CD80B-45C8-2741-A73A-7DB26878B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5663-ACC7-DA44-8CEF-5DE5B77C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9C39-21A6-8043-A185-C5391037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A4ED3-4F22-284C-9D59-497F8543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19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2A8F-1EBA-1841-BE31-73482A16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BCFA-8FC6-4E4D-ADB3-A6E3E241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1D9B-B094-E64A-8448-1CA1BEC7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0C37-8D4F-A24D-AA2F-FE933234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4501-C08A-974D-949B-88BCD7CE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434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E9F-B85B-D944-8F8C-11298B2C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81E04-FEB1-974A-AA40-AC8EB92E6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596E-DFB8-764B-A8A5-E4A4DE9E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856CE-5239-A647-B61D-2EDEBF5A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FA8A-C108-FD47-84D9-6897BDF9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215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53B9-878E-4349-AC0D-D296255D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915EC-35ED-F649-A683-401A6CD5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8FE17-988D-9646-B422-4B36D0914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591C-AC1D-D347-989A-B7EC8198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C15AB-7629-5343-BB1A-0935BC1C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E8148-81EF-AB4A-990E-609BD5D3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257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FFA6-C073-B148-BC3D-3D159857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26194-CB7A-2B4A-8762-8F6213E5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A94C0-9647-274E-B509-09737DDE4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0AEBB-CC99-FA43-9457-EAD6C237F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92671-8BFE-6146-9C7B-B21052A4B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27371-0AB9-EA49-A7C4-D68A8831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6B64D-CF4D-E24F-AA7A-DCDD469C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80298-8D5F-6449-BA14-60C56648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117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289D-DF9E-634B-9A69-B12FBC5F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6E2B4-7483-C348-A363-25D8E6EE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8CEC-CDFC-BC40-AB5C-7E42425F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9374E-944D-6D41-AF6E-CDDA6CE9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5343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C26B6-2F11-A44D-B433-557939B4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F4FEC-894C-EA40-9DED-74432AF9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96720-C7CC-7C47-8A38-32F60115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16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37E3-F603-CF4C-AB7F-CF2F1E8F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D95F-37EF-0942-BAB2-210736CA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C675B-A3E8-9C48-B53F-C66440792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F2C94-3027-954D-87C2-8CA171F7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CD6D-0A84-A44B-A541-EF66A04B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C49E3-73C6-764B-9017-0B1C8AE3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5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C654-01C9-FD40-836A-59318D1D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38B2A-BEA1-EA41-970B-6155B5E3B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80FE2-B1BD-1744-B3DE-64850F51C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46AEB-EE14-B24A-A38A-76719C1E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52D73-4C77-EB47-89BD-B32DA85A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A222D-BA99-D14D-B0EF-FDBA570E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3073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211F69-BED4-1B45-BED2-60E91AF1A3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E545B1-44FC-6D45-BA9D-463AE17077F0}"/>
              </a:ext>
            </a:extLst>
          </p:cNvPr>
          <p:cNvSpPr/>
          <p:nvPr userDrawn="1"/>
        </p:nvSpPr>
        <p:spPr>
          <a:xfrm>
            <a:off x="263236" y="235527"/>
            <a:ext cx="11665527" cy="6386946"/>
          </a:xfrm>
          <a:prstGeom prst="rect">
            <a:avLst/>
          </a:prstGeom>
          <a:solidFill>
            <a:srgbClr val="132E40">
              <a:alpha val="83000"/>
            </a:srgb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50408-617D-8345-80CF-ECFE3AA2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4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CA06-70C8-0042-AC5B-6044A57E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D98A-032A-E44F-B1E5-F41E192A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256D-AF63-4B4A-87E1-67641E64FE86}" type="datetimeFigureOut">
              <a:rPr lang="en-UA" smtClean="0"/>
              <a:t>02/16/2025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8E26-00DC-BB45-9960-063EC26A9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1F14-B113-4E45-BC9E-9862C5F79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8082-9E58-7B44-8848-2E716CDFB57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261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36C8-4AF2-D549-BCCE-13359133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151" y="-863743"/>
            <a:ext cx="8275452" cy="23876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Проект выполнил : Герасимов Егор,</a:t>
            </a:r>
            <a:b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</a:b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ученик 3 «А»</a:t>
            </a:r>
            <a:endParaRPr lang="en-UA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F69F9-F2DA-1B44-BA57-334A292A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199" y="3657384"/>
            <a:ext cx="3172691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Руководитель проекта : Соловьева Я.Л.</a:t>
            </a:r>
            <a:endParaRPr lang="en-UA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3D09-2EDA-1E4E-ACB5-AB3DC91F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2" b="89872" l="27250" r="92550">
                        <a14:foregroundMark x1="52500" y1="41035" x2="51700" y2="41185"/>
                        <a14:foregroundMark x1="31700" y1="29482" x2="64000" y2="48762"/>
                        <a14:foregroundMark x1="64000" y1="48762" x2="68750" y2="57089"/>
                        <a14:foregroundMark x1="68750" y1="57089" x2="69350" y2="70368"/>
                        <a14:foregroundMark x1="69350" y1="70368" x2="63350" y2="77794"/>
                        <a14:foregroundMark x1="63350" y1="77794" x2="46050" y2="79445"/>
                        <a14:foregroundMark x1="46050" y1="79445" x2="41800" y2="77419"/>
                        <a14:foregroundMark x1="41800" y1="77419" x2="37050" y2="68717"/>
                        <a14:foregroundMark x1="37050" y1="68717" x2="33050" y2="49137"/>
                        <a14:foregroundMark x1="33050" y1="49137" x2="32300" y2="30308"/>
                        <a14:foregroundMark x1="32300" y1="30308" x2="31950" y2="29482"/>
                        <a14:foregroundMark x1="27250" y1="38185" x2="33200" y2="67142"/>
                        <a14:foregroundMark x1="33200" y1="67142" x2="36500" y2="75094"/>
                        <a14:foregroundMark x1="36500" y1="75094" x2="46850" y2="82596"/>
                        <a14:foregroundMark x1="46850" y1="82596" x2="51050" y2="82896"/>
                        <a14:foregroundMark x1="51050" y1="82896" x2="55550" y2="80570"/>
                        <a14:foregroundMark x1="70900" y1="62191" x2="70100" y2="75094"/>
                        <a14:foregroundMark x1="70100" y1="75094" x2="68000" y2="81020"/>
                        <a14:foregroundMark x1="68000" y1="81020" x2="60350" y2="87022"/>
                        <a14:foregroundMark x1="60350" y1="87022" x2="50450" y2="85671"/>
                        <a14:foregroundMark x1="66700" y1="47862" x2="66700" y2="47862"/>
                        <a14:foregroundMark x1="66600" y1="46887" x2="67400" y2="48687"/>
                        <a14:foregroundMark x1="69750" y1="55364" x2="70100" y2="56564"/>
                        <a14:backgroundMark x1="67500" y1="24456" x2="84750" y2="36684"/>
                        <a14:backgroundMark x1="84750" y1="36684" x2="87050" y2="39835"/>
                      </a14:backgroundRemoval>
                    </a14:imgEffect>
                  </a14:imgLayer>
                </a14:imgProps>
              </a:ext>
            </a:extLst>
          </a:blip>
          <a:srcRect l="25795" t="16366" r="20455"/>
          <a:stretch/>
        </p:blipFill>
        <p:spPr>
          <a:xfrm>
            <a:off x="1" y="1213802"/>
            <a:ext cx="6553200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FB37-02A5-4448-9F55-84A586AE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19" y="665394"/>
            <a:ext cx="10515600" cy="101499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: Как образуется туман?</a:t>
            </a:r>
            <a:endParaRPr lang="en-UA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1B024C-73D5-294F-8613-BDDC36AB7C78}"/>
              </a:ext>
            </a:extLst>
          </p:cNvPr>
          <p:cNvGrpSpPr/>
          <p:nvPr/>
        </p:nvGrpSpPr>
        <p:grpSpPr>
          <a:xfrm>
            <a:off x="961683" y="3038658"/>
            <a:ext cx="2232248" cy="520305"/>
            <a:chOff x="4965552" y="1736224"/>
            <a:chExt cx="2232248" cy="520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3D5371-363B-5B43-954E-135CBA66D84B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C6C103-1BF8-CB46-8E13-67840310016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DB359D-D69F-F94C-B847-52394B3169A1}"/>
              </a:ext>
            </a:extLst>
          </p:cNvPr>
          <p:cNvGrpSpPr/>
          <p:nvPr/>
        </p:nvGrpSpPr>
        <p:grpSpPr>
          <a:xfrm>
            <a:off x="4993315" y="3038658"/>
            <a:ext cx="2232248" cy="520305"/>
            <a:chOff x="4965552" y="1736224"/>
            <a:chExt cx="2232248" cy="5203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83D78A-B736-0F40-B2DB-7F295FFA525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F42346-4F07-934E-9A38-51C62FA3F17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5DB220-E843-8F4A-9441-29138E034BF4}"/>
              </a:ext>
            </a:extLst>
          </p:cNvPr>
          <p:cNvGrpSpPr/>
          <p:nvPr/>
        </p:nvGrpSpPr>
        <p:grpSpPr>
          <a:xfrm>
            <a:off x="9024948" y="3038658"/>
            <a:ext cx="2232248" cy="520305"/>
            <a:chOff x="4965552" y="1736224"/>
            <a:chExt cx="2232248" cy="5203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83887-DC7D-7B44-B343-5E55D84CF6EE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BFF4CE-70C3-CD4D-9AAF-211C55AAD4F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545AAA-9FC2-3C41-B257-A646558DB702}"/>
              </a:ext>
            </a:extLst>
          </p:cNvPr>
          <p:cNvGrpSpPr/>
          <p:nvPr/>
        </p:nvGrpSpPr>
        <p:grpSpPr>
          <a:xfrm>
            <a:off x="2900312" y="1704202"/>
            <a:ext cx="2232248" cy="520305"/>
            <a:chOff x="4965552" y="1736224"/>
            <a:chExt cx="2232248" cy="5203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AAC24F-CB52-A943-AE28-6DE29CD7A62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90992F-41E5-AC4F-896D-9A9E123475C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6C9E14-B185-114D-BDB4-45F2395598EF}"/>
              </a:ext>
            </a:extLst>
          </p:cNvPr>
          <p:cNvGrpSpPr/>
          <p:nvPr/>
        </p:nvGrpSpPr>
        <p:grpSpPr>
          <a:xfrm>
            <a:off x="7009131" y="1704202"/>
            <a:ext cx="2232248" cy="520305"/>
            <a:chOff x="4965552" y="1736224"/>
            <a:chExt cx="2232248" cy="5203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309AEF-7FB6-EF4C-93D4-9A8F53D7A02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D4855E-7797-1D4B-8C96-CE5E021AE88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C673A7-5FFA-8943-88A9-D3EEE3CFF590}"/>
              </a:ext>
            </a:extLst>
          </p:cNvPr>
          <p:cNvSpPr txBox="1"/>
          <p:nvPr/>
        </p:nvSpPr>
        <p:spPr>
          <a:xfrm>
            <a:off x="9493000" y="55674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0F8FE-B5AE-3547-B756-F3E7F964601F}"/>
              </a:ext>
            </a:extLst>
          </p:cNvPr>
          <p:cNvSpPr txBox="1"/>
          <p:nvPr/>
        </p:nvSpPr>
        <p:spPr>
          <a:xfrm>
            <a:off x="7477183" y="41275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A5F4134-2AB4-5442-8DA8-12F56A07B16C}"/>
              </a:ext>
            </a:extLst>
          </p:cNvPr>
          <p:cNvSpPr/>
          <p:nvPr/>
        </p:nvSpPr>
        <p:spPr>
          <a:xfrm rot="2700000">
            <a:off x="5975149" y="499783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44B466B-6D2D-3E43-8346-933C2A949127}"/>
              </a:ext>
            </a:extLst>
          </p:cNvPr>
          <p:cNvSpPr/>
          <p:nvPr/>
        </p:nvSpPr>
        <p:spPr>
          <a:xfrm>
            <a:off x="3927244" y="456704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B95EBF-3932-C74B-98F8-585B161DE2A9}"/>
              </a:ext>
            </a:extLst>
          </p:cNvPr>
          <p:cNvSpPr/>
          <p:nvPr/>
        </p:nvSpPr>
        <p:spPr>
          <a:xfrm>
            <a:off x="9966141" y="51079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2661F-0475-734A-BAEC-04C7882CF625}"/>
              </a:ext>
            </a:extLst>
          </p:cNvPr>
          <p:cNvGrpSpPr/>
          <p:nvPr/>
        </p:nvGrpSpPr>
        <p:grpSpPr>
          <a:xfrm flipV="1">
            <a:off x="972019" y="3197683"/>
            <a:ext cx="10217689" cy="1681771"/>
            <a:chOff x="764154" y="2998082"/>
            <a:chExt cx="11035897" cy="1816443"/>
          </a:xfrm>
        </p:grpSpPr>
        <p:sp>
          <p:nvSpPr>
            <p:cNvPr id="30" name="Freeform: Shape 75">
              <a:extLst>
                <a:ext uri="{FF2B5EF4-FFF2-40B4-BE49-F238E27FC236}">
                  <a16:creationId xmlns:a16="http://schemas.microsoft.com/office/drawing/2014/main" id="{0C856483-DEE8-D442-90E1-F54FEB2FB721}"/>
                </a:ext>
              </a:extLst>
            </p:cNvPr>
            <p:cNvSpPr/>
            <p:nvPr/>
          </p:nvSpPr>
          <p:spPr>
            <a:xfrm>
              <a:off x="512561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76">
              <a:extLst>
                <a:ext uri="{FF2B5EF4-FFF2-40B4-BE49-F238E27FC236}">
                  <a16:creationId xmlns:a16="http://schemas.microsoft.com/office/drawing/2014/main" id="{B9051A13-DEF6-0343-BDA9-4D432E768879}"/>
                </a:ext>
              </a:extLst>
            </p:cNvPr>
            <p:cNvSpPr/>
            <p:nvPr/>
          </p:nvSpPr>
          <p:spPr>
            <a:xfrm rot="10800000">
              <a:off x="2944884" y="3861681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77">
              <a:extLst>
                <a:ext uri="{FF2B5EF4-FFF2-40B4-BE49-F238E27FC236}">
                  <a16:creationId xmlns:a16="http://schemas.microsoft.com/office/drawing/2014/main" id="{D43E9E33-D44F-CD41-BA6F-0EFC3946A374}"/>
                </a:ext>
              </a:extLst>
            </p:cNvPr>
            <p:cNvSpPr/>
            <p:nvPr/>
          </p:nvSpPr>
          <p:spPr>
            <a:xfrm>
              <a:off x="76415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78">
              <a:extLst>
                <a:ext uri="{FF2B5EF4-FFF2-40B4-BE49-F238E27FC236}">
                  <a16:creationId xmlns:a16="http://schemas.microsoft.com/office/drawing/2014/main" id="{E84C3D38-5B4B-1040-AA8E-88D4FAE2A0DF}"/>
                </a:ext>
              </a:extLst>
            </p:cNvPr>
            <p:cNvSpPr/>
            <p:nvPr/>
          </p:nvSpPr>
          <p:spPr>
            <a:xfrm>
              <a:off x="948707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79">
              <a:extLst>
                <a:ext uri="{FF2B5EF4-FFF2-40B4-BE49-F238E27FC236}">
                  <a16:creationId xmlns:a16="http://schemas.microsoft.com/office/drawing/2014/main" id="{33CBD0CA-E441-CF4E-B33A-35B9BCF0DABB}"/>
                </a:ext>
              </a:extLst>
            </p:cNvPr>
            <p:cNvSpPr/>
            <p:nvPr/>
          </p:nvSpPr>
          <p:spPr>
            <a:xfrm rot="10800000">
              <a:off x="7306344" y="3861680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98896" y="4784760"/>
            <a:ext cx="206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откуда туман на улице?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3364" y="4222819"/>
            <a:ext cx="202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откуда он взялся?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C61D-4194-AB43-99ED-7F060C0C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04" y="709209"/>
            <a:ext cx="10515600" cy="10149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                                                      Объект исследования :</a:t>
            </a:r>
            <a:endParaRPr lang="en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aphic 45">
            <a:extLst>
              <a:ext uri="{FF2B5EF4-FFF2-40B4-BE49-F238E27FC236}">
                <a16:creationId xmlns:a16="http://schemas.microsoft.com/office/drawing/2014/main" id="{DFE79792-511D-7447-A820-5562258B199B}"/>
              </a:ext>
            </a:extLst>
          </p:cNvPr>
          <p:cNvGrpSpPr/>
          <p:nvPr/>
        </p:nvGrpSpPr>
        <p:grpSpPr>
          <a:xfrm>
            <a:off x="4358460" y="2247089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16913F-9722-6F40-A77F-3F7B3938FA48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CB68D2D6-BEFD-E34C-B8D2-04D397CB78B5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grpFill/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L-Shape 15">
            <a:extLst>
              <a:ext uri="{FF2B5EF4-FFF2-40B4-BE49-F238E27FC236}">
                <a16:creationId xmlns:a16="http://schemas.microsoft.com/office/drawing/2014/main" id="{CC823821-C41E-4F48-B073-A9A353AC2639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L-Shape 16">
            <a:extLst>
              <a:ext uri="{FF2B5EF4-FFF2-40B4-BE49-F238E27FC236}">
                <a16:creationId xmlns:a16="http://schemas.microsoft.com/office/drawing/2014/main" id="{73A09DCD-E9ED-7244-955F-D31D620E9D82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E4D9147B-048A-7C44-AE1B-40C6E9D368FE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B7A8B79E-B48C-6C49-93AE-5197AF19E7DC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F85D7091-3442-A645-9E02-C62216004EB2}"/>
              </a:ext>
            </a:extLst>
          </p:cNvPr>
          <p:cNvSpPr/>
          <p:nvPr/>
        </p:nvSpPr>
        <p:spPr>
          <a:xfrm>
            <a:off x="7878408" y="532019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6964869C-46A2-2645-B2C0-D771E692ADD7}"/>
              </a:ext>
            </a:extLst>
          </p:cNvPr>
          <p:cNvSpPr/>
          <p:nvPr/>
        </p:nvSpPr>
        <p:spPr>
          <a:xfrm>
            <a:off x="4024947" y="536957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9704" y="1554591"/>
            <a:ext cx="2851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образования тумана на основе различных метеорологических условий и физических явлений, таких как температура, влажность и движение воздуха.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5224" y="1476285"/>
            <a:ext cx="3067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 как атмосферное явление, его состав, формы и условия, при которых он образуется, а также его влияние на видимость и экологические условия.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C61D-4194-AB43-99ED-7F060C0C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1" y="241278"/>
            <a:ext cx="10515600" cy="10149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 : </a:t>
            </a:r>
            <a:endParaRPr lang="en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aphic 45">
            <a:extLst>
              <a:ext uri="{FF2B5EF4-FFF2-40B4-BE49-F238E27FC236}">
                <a16:creationId xmlns:a16="http://schemas.microsoft.com/office/drawing/2014/main" id="{DFE79792-511D-7447-A820-5562258B199B}"/>
              </a:ext>
            </a:extLst>
          </p:cNvPr>
          <p:cNvGrpSpPr/>
          <p:nvPr/>
        </p:nvGrpSpPr>
        <p:grpSpPr>
          <a:xfrm>
            <a:off x="4358460" y="2247089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16913F-9722-6F40-A77F-3F7B3938FA48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CB68D2D6-BEFD-E34C-B8D2-04D397CB78B5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grpFill/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L-Shape 15">
            <a:extLst>
              <a:ext uri="{FF2B5EF4-FFF2-40B4-BE49-F238E27FC236}">
                <a16:creationId xmlns:a16="http://schemas.microsoft.com/office/drawing/2014/main" id="{CC823821-C41E-4F48-B073-A9A353AC2639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L-Shape 16">
            <a:extLst>
              <a:ext uri="{FF2B5EF4-FFF2-40B4-BE49-F238E27FC236}">
                <a16:creationId xmlns:a16="http://schemas.microsoft.com/office/drawing/2014/main" id="{73A09DCD-E9ED-7244-955F-D31D620E9D82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E4D9147B-048A-7C44-AE1B-40C6E9D368FE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B7A8B79E-B48C-6C49-93AE-5197AF19E7DC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F85D7091-3442-A645-9E02-C62216004EB2}"/>
              </a:ext>
            </a:extLst>
          </p:cNvPr>
          <p:cNvSpPr/>
          <p:nvPr/>
        </p:nvSpPr>
        <p:spPr>
          <a:xfrm>
            <a:off x="7878408" y="532019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6964869C-46A2-2645-B2C0-D771E692ADD7}"/>
              </a:ext>
            </a:extLst>
          </p:cNvPr>
          <p:cNvSpPr/>
          <p:nvPr/>
        </p:nvSpPr>
        <p:spPr>
          <a:xfrm>
            <a:off x="4024947" y="536957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7843" y="931831"/>
            <a:ext cx="23275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предполагаю, что Туман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в результате конденсации водяного пара в воздухе при снижении температуры до точки росы, и его образование зависит от комбинации факторов, таких как высокая влажность, отсутствие ветра и наличие источников прохлады, которые способствуют охлаждению воздушной массы.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60DCF-3166-0448-82AA-9BB3184F7FC9}"/>
              </a:ext>
            </a:extLst>
          </p:cNvPr>
          <p:cNvSpPr/>
          <p:nvPr/>
        </p:nvSpPr>
        <p:spPr>
          <a:xfrm>
            <a:off x="290945" y="235527"/>
            <a:ext cx="11610110" cy="63869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E36C8-4AF2-D549-BCCE-13359133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510" y="25083"/>
            <a:ext cx="8115992" cy="1828655"/>
          </a:xfrm>
        </p:spPr>
        <p:txBody>
          <a:bodyPr>
            <a:normAutofit/>
          </a:bodyPr>
          <a:lstStyle/>
          <a:p>
            <a:pPr algn="r"/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/>
                <a:latin typeface="+mn-lt"/>
              </a:rPr>
              <a:t>Что такое туман?</a:t>
            </a:r>
            <a:endParaRPr lang="en-UA" sz="8000" b="1" dirty="0">
              <a:ln>
                <a:solidFill>
                  <a:schemeClr val="bg1"/>
                </a:solidFill>
              </a:ln>
              <a:solidFill>
                <a:srgbClr val="132E40"/>
              </a:solidFill>
              <a:effectLst/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F69F9-F2DA-1B44-BA57-334A292AF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1054" y="2003367"/>
            <a:ext cx="7082443" cy="4538749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 — это атмосферное явление, представляющее собой скопление мелких капелек воды или кристалликов льда, взвешенных в воздухе, что приводит к снижению видимости. Туман образуется, когда воздух насыщается водяным паром и температура воздуха опускается до точки росы, что приводит к конденсации водяного пара в капли воды. Туманные условия могут возникать на различных высотах и в различных местах, от городских улиц до сельских ландшафтов.</a:t>
            </a:r>
          </a:p>
          <a:p>
            <a:pPr fontAlgn="base"/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предлагаю три интересных факта о тумане:</a:t>
            </a:r>
          </a:p>
          <a:p>
            <a:pPr fontAlgn="base"/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типов тумана</a:t>
            </a: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Существует несколько типов тумана, которые образуются в зависимости от условий. Например, </a:t>
            </a:r>
            <a:r>
              <a:rPr lang="ru-RU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адвективный</a:t>
            </a: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туман возникает, когда теплый, влажный воздух проходит над холодной поверхностью (например, холодным морем), что приводит к конденсации, в то время как радиационный туман формируется, когда земля теряет тепло ночью, охлаждая близлежащий воздух и вызывая конденсацию водяного пара.</a:t>
            </a:r>
          </a:p>
          <a:p>
            <a:pPr fontAlgn="base"/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 и видимость</a:t>
            </a: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Туман может значительно уменьшать видимость. В некоторых случаях видимость может снизиться до нескольких метров или даже сантиметров, что создает опасные условия для водителей и пешеходов. В зависимости от плотности тумана, видимость может варьироваться от менее чем 1 километра до просто туманной атмосферы с небольшой размытостью на горизонте.</a:t>
            </a:r>
          </a:p>
          <a:p>
            <a:pPr fontAlgn="base"/>
            <a:r>
              <a:rPr lang="ru-R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 и экосистемы</a:t>
            </a: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Туман играет важную роль в экосистемах, особенно в аридных и полуаридных регионах. Он может служить источником влаги для растений и животных, особенно в местах, где осадков недостаточно. Например, некоторые растения, такие как гренадеры на скалах, развили способности, позволяющие им извлекать влагу из тумана, создавая своеобразный микроклимат, который способствует их выживанию.</a:t>
            </a:r>
          </a:p>
          <a:p>
            <a:pPr fontAlgn="base"/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туман — это не только интересное атмосферное явление, но и важный элемент экологии, в значительной мере влияющий на условия жизни на Земле.</a:t>
            </a:r>
          </a:p>
          <a:p>
            <a:endParaRPr lang="en-UA" dirty="0">
              <a:solidFill>
                <a:srgbClr val="132E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3D09-2EDA-1E4E-ACB5-AB3DC91F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7" b="89797" l="26800" r="92550">
                        <a14:foregroundMark x1="52500" y1="41035" x2="51700" y2="41185"/>
                        <a14:foregroundMark x1="31700" y1="29482" x2="64000" y2="48762"/>
                        <a14:foregroundMark x1="64000" y1="48762" x2="68750" y2="57089"/>
                        <a14:foregroundMark x1="68750" y1="57089" x2="69350" y2="70368"/>
                        <a14:foregroundMark x1="69350" y1="70368" x2="63350" y2="77794"/>
                        <a14:foregroundMark x1="63350" y1="77794" x2="46050" y2="79445"/>
                        <a14:foregroundMark x1="46050" y1="79445" x2="41800" y2="77419"/>
                        <a14:foregroundMark x1="41800" y1="77419" x2="37050" y2="68717"/>
                        <a14:foregroundMark x1="37050" y1="68717" x2="33050" y2="49137"/>
                        <a14:foregroundMark x1="33050" y1="49137" x2="32300" y2="30308"/>
                        <a14:foregroundMark x1="32300" y1="30308" x2="31950" y2="29482"/>
                        <a14:foregroundMark x1="27250" y1="38185" x2="33200" y2="67142"/>
                        <a14:foregroundMark x1="33200" y1="67142" x2="36500" y2="75094"/>
                        <a14:foregroundMark x1="36500" y1="75094" x2="46850" y2="82596"/>
                        <a14:foregroundMark x1="46850" y1="82596" x2="51050" y2="82896"/>
                        <a14:foregroundMark x1="51050" y1="82896" x2="55550" y2="80570"/>
                        <a14:foregroundMark x1="70900" y1="62191" x2="70100" y2="75094"/>
                        <a14:foregroundMark x1="70100" y1="75094" x2="68000" y2="81020"/>
                        <a14:foregroundMark x1="68000" y1="81020" x2="60350" y2="87022"/>
                        <a14:foregroundMark x1="60350" y1="87022" x2="50450" y2="85671"/>
                        <a14:foregroundMark x1="66700" y1="47862" x2="66700" y2="47862"/>
                        <a14:foregroundMark x1="66600" y1="46887" x2="67400" y2="48687"/>
                        <a14:foregroundMark x1="69750" y1="55364" x2="70100" y2="56564"/>
                        <a14:foregroundMark x1="26800" y1="42236" x2="27950" y2="69242"/>
                        <a14:foregroundMark x1="27950" y1="69242" x2="30350" y2="75544"/>
                        <a14:foregroundMark x1="30350" y1="75544" x2="32250" y2="76369"/>
                        <a14:backgroundMark x1="67500" y1="24456" x2="84750" y2="36684"/>
                        <a14:backgroundMark x1="84750" y1="36684" x2="87050" y2="39835"/>
                      </a14:backgroundRemoval>
                    </a14:imgEffect>
                  </a14:imgLayer>
                </a14:imgProps>
              </a:ext>
            </a:extLst>
          </a:blip>
          <a:srcRect l="25795" t="16366" r="20455"/>
          <a:stretch/>
        </p:blipFill>
        <p:spPr>
          <a:xfrm>
            <a:off x="355600" y="2245861"/>
            <a:ext cx="4631586" cy="40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60DCF-3166-0448-82AA-9BB3184F7FC9}"/>
              </a:ext>
            </a:extLst>
          </p:cNvPr>
          <p:cNvSpPr/>
          <p:nvPr/>
        </p:nvSpPr>
        <p:spPr>
          <a:xfrm>
            <a:off x="290945" y="235527"/>
            <a:ext cx="11610110" cy="63869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E36C8-4AF2-D549-BCCE-13359133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579" y="1504603"/>
            <a:ext cx="8903854" cy="1629295"/>
          </a:xfrm>
        </p:spPr>
        <p:txBody>
          <a:bodyPr>
            <a:normAutofit fontScale="90000"/>
          </a:bodyPr>
          <a:lstStyle/>
          <a:p>
            <a:pPr algn="r"/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/>
                <a:latin typeface="+mn-lt"/>
              </a:rPr>
              <a:t>Можно ли создать туман в домашних условиях?</a:t>
            </a:r>
            <a:endParaRPr lang="en-UA" sz="8000" b="1" dirty="0">
              <a:ln>
                <a:solidFill>
                  <a:schemeClr val="bg1"/>
                </a:solidFill>
              </a:ln>
              <a:solidFill>
                <a:srgbClr val="132E40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3D09-2EDA-1E4E-ACB5-AB3DC91F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7" b="89797" l="26800" r="92550">
                        <a14:foregroundMark x1="52500" y1="41035" x2="51700" y2="41185"/>
                        <a14:foregroundMark x1="31700" y1="29482" x2="64000" y2="48762"/>
                        <a14:foregroundMark x1="64000" y1="48762" x2="68750" y2="57089"/>
                        <a14:foregroundMark x1="68750" y1="57089" x2="69350" y2="70368"/>
                        <a14:foregroundMark x1="69350" y1="70368" x2="63350" y2="77794"/>
                        <a14:foregroundMark x1="63350" y1="77794" x2="46050" y2="79445"/>
                        <a14:foregroundMark x1="46050" y1="79445" x2="41800" y2="77419"/>
                        <a14:foregroundMark x1="41800" y1="77419" x2="37050" y2="68717"/>
                        <a14:foregroundMark x1="37050" y1="68717" x2="33050" y2="49137"/>
                        <a14:foregroundMark x1="33050" y1="49137" x2="32300" y2="30308"/>
                        <a14:foregroundMark x1="32300" y1="30308" x2="31950" y2="29482"/>
                        <a14:foregroundMark x1="27250" y1="38185" x2="33200" y2="67142"/>
                        <a14:foregroundMark x1="33200" y1="67142" x2="36500" y2="75094"/>
                        <a14:foregroundMark x1="36500" y1="75094" x2="46850" y2="82596"/>
                        <a14:foregroundMark x1="46850" y1="82596" x2="51050" y2="82896"/>
                        <a14:foregroundMark x1="51050" y1="82896" x2="55550" y2="80570"/>
                        <a14:foregroundMark x1="70900" y1="62191" x2="70100" y2="75094"/>
                        <a14:foregroundMark x1="70100" y1="75094" x2="68000" y2="81020"/>
                        <a14:foregroundMark x1="68000" y1="81020" x2="60350" y2="87022"/>
                        <a14:foregroundMark x1="60350" y1="87022" x2="50450" y2="85671"/>
                        <a14:foregroundMark x1="66700" y1="47862" x2="66700" y2="47862"/>
                        <a14:foregroundMark x1="66600" y1="46887" x2="67400" y2="48687"/>
                        <a14:foregroundMark x1="69750" y1="55364" x2="70100" y2="56564"/>
                        <a14:foregroundMark x1="26800" y1="42236" x2="27950" y2="69242"/>
                        <a14:foregroundMark x1="27950" y1="69242" x2="30350" y2="75544"/>
                        <a14:foregroundMark x1="30350" y1="75544" x2="32250" y2="76369"/>
                        <a14:backgroundMark x1="67500" y1="24456" x2="84750" y2="36684"/>
                        <a14:backgroundMark x1="84750" y1="36684" x2="87050" y2="39835"/>
                      </a14:backgroundRemoval>
                    </a14:imgEffect>
                  </a14:imgLayer>
                </a14:imgProps>
              </a:ext>
            </a:extLst>
          </a:blip>
          <a:srcRect l="25795" t="16366" r="20455"/>
          <a:stretch/>
        </p:blipFill>
        <p:spPr>
          <a:xfrm>
            <a:off x="355600" y="2245861"/>
            <a:ext cx="4631586" cy="4053759"/>
          </a:xfrm>
          <a:prstGeom prst="rect">
            <a:avLst/>
          </a:prstGeom>
        </p:spPr>
      </p:pic>
      <p:pic>
        <p:nvPicPr>
          <p:cNvPr id="6" name="Рисунок 5" descr="f6c4cc33-f40d-43db-9137-639da7367c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017" y="2917030"/>
            <a:ext cx="1643074" cy="2580986"/>
          </a:xfrm>
          <a:prstGeom prst="rect">
            <a:avLst/>
          </a:prstGeom>
        </p:spPr>
      </p:pic>
      <p:pic>
        <p:nvPicPr>
          <p:cNvPr id="7" name="Рисунок 6" descr="c623c6bf-8d44-49dc-b827-f5fbace35f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7186" y="2926248"/>
            <a:ext cx="1530336" cy="2571768"/>
          </a:xfrm>
          <a:prstGeom prst="rect">
            <a:avLst/>
          </a:prstGeom>
        </p:spPr>
      </p:pic>
      <p:pic>
        <p:nvPicPr>
          <p:cNvPr id="8" name="Содержимое 4" descr="064c65e7-ace7-49ca-8b54-9044cdbb2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5061" y="2926248"/>
            <a:ext cx="1714512" cy="2537478"/>
          </a:xfrm>
          <a:prstGeom prst="rect">
            <a:avLst/>
          </a:prstGeom>
        </p:spPr>
      </p:pic>
      <p:pic>
        <p:nvPicPr>
          <p:cNvPr id="9" name="Рисунок 8" descr="95c3815b-30f5-4344-8523-9b5743aa77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86543" y="2926248"/>
            <a:ext cx="1458660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60DCF-3166-0448-82AA-9BB3184F7FC9}"/>
              </a:ext>
            </a:extLst>
          </p:cNvPr>
          <p:cNvSpPr/>
          <p:nvPr/>
        </p:nvSpPr>
        <p:spPr>
          <a:xfrm>
            <a:off x="290945" y="235527"/>
            <a:ext cx="11610110" cy="638694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E36C8-4AF2-D549-BCCE-13359133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77" y="798021"/>
            <a:ext cx="11031912" cy="756459"/>
          </a:xfrm>
        </p:spPr>
        <p:txBody>
          <a:bodyPr>
            <a:normAutofit fontScale="90000"/>
          </a:bodyPr>
          <a:lstStyle/>
          <a:p>
            <a:pPr algn="r"/>
            <a:r>
              <a:rPr lang="ru-RU" sz="8000" b="1" dirty="0" smtClean="0">
                <a:ln>
                  <a:solidFill>
                    <a:schemeClr val="bg1"/>
                  </a:solidFill>
                </a:ln>
                <a:solidFill>
                  <a:srgbClr val="132E40"/>
                </a:solidFill>
                <a:effectLst/>
                <a:latin typeface="+mn-lt"/>
              </a:rPr>
              <a:t>Можно! Демонстрирую!</a:t>
            </a:r>
            <a:endParaRPr lang="en-UA" sz="8000" b="1" dirty="0">
              <a:ln>
                <a:solidFill>
                  <a:schemeClr val="bg1"/>
                </a:solidFill>
              </a:ln>
              <a:solidFill>
                <a:srgbClr val="132E40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3D09-2EDA-1E4E-ACB5-AB3DC91FF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7" b="89797" l="26800" r="92550">
                        <a14:foregroundMark x1="52500" y1="41035" x2="51700" y2="41185"/>
                        <a14:foregroundMark x1="31700" y1="29482" x2="64000" y2="48762"/>
                        <a14:foregroundMark x1="64000" y1="48762" x2="68750" y2="57089"/>
                        <a14:foregroundMark x1="68750" y1="57089" x2="69350" y2="70368"/>
                        <a14:foregroundMark x1="69350" y1="70368" x2="63350" y2="77794"/>
                        <a14:foregroundMark x1="63350" y1="77794" x2="46050" y2="79445"/>
                        <a14:foregroundMark x1="46050" y1="79445" x2="41800" y2="77419"/>
                        <a14:foregroundMark x1="41800" y1="77419" x2="37050" y2="68717"/>
                        <a14:foregroundMark x1="37050" y1="68717" x2="33050" y2="49137"/>
                        <a14:foregroundMark x1="33050" y1="49137" x2="32300" y2="30308"/>
                        <a14:foregroundMark x1="32300" y1="30308" x2="31950" y2="29482"/>
                        <a14:foregroundMark x1="27250" y1="38185" x2="33200" y2="67142"/>
                        <a14:foregroundMark x1="33200" y1="67142" x2="36500" y2="75094"/>
                        <a14:foregroundMark x1="36500" y1="75094" x2="46850" y2="82596"/>
                        <a14:foregroundMark x1="46850" y1="82596" x2="51050" y2="82896"/>
                        <a14:foregroundMark x1="51050" y1="82896" x2="55550" y2="80570"/>
                        <a14:foregroundMark x1="70900" y1="62191" x2="70100" y2="75094"/>
                        <a14:foregroundMark x1="70100" y1="75094" x2="68000" y2="81020"/>
                        <a14:foregroundMark x1="68000" y1="81020" x2="60350" y2="87022"/>
                        <a14:foregroundMark x1="60350" y1="87022" x2="50450" y2="85671"/>
                        <a14:foregroundMark x1="66700" y1="47862" x2="66700" y2="47862"/>
                        <a14:foregroundMark x1="66600" y1="46887" x2="67400" y2="48687"/>
                        <a14:foregroundMark x1="69750" y1="55364" x2="70100" y2="56564"/>
                        <a14:foregroundMark x1="26800" y1="42236" x2="27950" y2="69242"/>
                        <a14:foregroundMark x1="27950" y1="69242" x2="30350" y2="75544"/>
                        <a14:foregroundMark x1="30350" y1="75544" x2="32250" y2="76369"/>
                        <a14:backgroundMark x1="67500" y1="24456" x2="84750" y2="36684"/>
                        <a14:backgroundMark x1="84750" y1="36684" x2="87050" y2="39835"/>
                      </a14:backgroundRemoval>
                    </a14:imgEffect>
                  </a14:imgLayer>
                </a14:imgProps>
              </a:ext>
            </a:extLst>
          </a:blip>
          <a:srcRect l="25795" t="16366" r="20455"/>
          <a:stretch/>
        </p:blipFill>
        <p:spPr>
          <a:xfrm>
            <a:off x="276618" y="2320675"/>
            <a:ext cx="4631586" cy="4053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8204" y="3084022"/>
            <a:ext cx="5225011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24269" y="1691685"/>
            <a:ext cx="57607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050" b="1" dirty="0" smtClean="0"/>
              <a:t> </a:t>
            </a:r>
            <a:r>
              <a:rPr lang="ru-RU" sz="1100" b="1" dirty="0"/>
              <a:t>Шаг 1: Подготовка рабочего места</a:t>
            </a:r>
          </a:p>
          <a:p>
            <a:pPr fontAlgn="base"/>
            <a:r>
              <a:rPr lang="ru-RU" sz="1100" dirty="0"/>
              <a:t>Выберите безопасное и хорошо вентилируемое место для проведения эксперимента. Убедитесь, что у вас достаточно пространства для расположения всех материалов и инструментов. Накройте поверхность, на которой будете работать, газетами или старой тканью, чтобы предотвратить загрязнения.</a:t>
            </a:r>
          </a:p>
          <a:p>
            <a:pPr fontAlgn="base"/>
            <a:r>
              <a:rPr lang="ru-RU" sz="1100" b="1" dirty="0"/>
              <a:t>Шаг 2: Доведение воды до кипения</a:t>
            </a:r>
          </a:p>
          <a:p>
            <a:pPr fontAlgn="base"/>
            <a:r>
              <a:rPr lang="ru-RU" sz="1100" dirty="0"/>
              <a:t>Заполните кастрюлю или чайник водой и поставьте его на плиту. Доведите воду до кипения. Это может занять некоторое время, поэтому используйте крышку, чтобы ускорить процесс.</a:t>
            </a:r>
          </a:p>
          <a:p>
            <a:pPr fontAlgn="base"/>
            <a:r>
              <a:rPr lang="ru-RU" sz="1100" b="1" dirty="0"/>
              <a:t>Шаг 3: Подготовка льда</a:t>
            </a:r>
          </a:p>
          <a:p>
            <a:pPr fontAlgn="base"/>
            <a:r>
              <a:rPr lang="ru-RU" sz="1100" dirty="0"/>
              <a:t>Если у вас нет готовых ледяных кубиков, заполните формочки для льда водой и поместите их в морозильник за несколько часов до эксперимента. Для эксперимента вам понадобится достаточно льда, чтобы создать холодный «крышку» для банки. Это важно для создания контраста температуры.</a:t>
            </a:r>
          </a:p>
          <a:p>
            <a:pPr fontAlgn="base"/>
            <a:r>
              <a:rPr lang="ru-RU" sz="1100" b="1" dirty="0"/>
              <a:t>Шаг 4: Наполнение банки горячей водой</a:t>
            </a:r>
          </a:p>
          <a:p>
            <a:pPr fontAlgn="base"/>
            <a:r>
              <a:rPr lang="ru-RU" sz="1100" dirty="0"/>
              <a:t>Как только вода закипит, аккуратно снимите кипяток с плиты, используя перчатки для защиты рук. Наполните банку или бутылку горячей водой примерно на треть. Постарайтесь не обжечься и будьте осторожны с горячей водой.</a:t>
            </a:r>
          </a:p>
          <a:p>
            <a:pPr fontAlgn="base"/>
            <a:r>
              <a:rPr lang="ru-RU" sz="1100" b="1" dirty="0"/>
              <a:t>Шаг 5: Размещение льда</a:t>
            </a:r>
          </a:p>
          <a:p>
            <a:pPr fontAlgn="base"/>
            <a:r>
              <a:rPr lang="ru-RU" sz="1100" dirty="0"/>
              <a:t>Теперь подготовьте место, где будет устанавливаться банка. На крышку банки или в верхнюю часть бутылки положите небольшое количество льда или ледяных кубиков. Если у вас есть широкая банка, можно уложить лед в верхней части, чтобы создать холодную поверхность.</a:t>
            </a:r>
          </a:p>
          <a:p>
            <a:pPr fontAlgn="base"/>
            <a:r>
              <a:rPr lang="ru-RU" sz="1100" b="1" dirty="0"/>
              <a:t>Шаг 6: Наблюдение за образованием тумана</a:t>
            </a:r>
          </a:p>
          <a:p>
            <a:pPr fontAlgn="base"/>
            <a:r>
              <a:rPr lang="ru-RU" sz="1100" dirty="0"/>
              <a:t>После того как вы установили лед, оставьте банку на 1-2 минуты. В течение этого времени вы должны начать наблюдать за образованием тумана. Вы можете заметить, как конденсат начинает скапливаться на стенках банки. Это происходит из-за того, что горячий водяной пар поднимается и конденсируется при соприкосновении с холодной поверхностью льда.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C61D-4194-AB43-99ED-7F060C0C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1" y="241278"/>
            <a:ext cx="10515600" cy="10149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:</a:t>
            </a:r>
            <a:endParaRPr lang="en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-Shape 15">
            <a:extLst>
              <a:ext uri="{FF2B5EF4-FFF2-40B4-BE49-F238E27FC236}">
                <a16:creationId xmlns:a16="http://schemas.microsoft.com/office/drawing/2014/main" id="{CC823821-C41E-4F48-B073-A9A353AC2639}"/>
              </a:ext>
            </a:extLst>
          </p:cNvPr>
          <p:cNvSpPr/>
          <p:nvPr/>
        </p:nvSpPr>
        <p:spPr>
          <a:xfrm rot="2700000">
            <a:off x="10628968" y="66258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L-Shape 16">
            <a:extLst>
              <a:ext uri="{FF2B5EF4-FFF2-40B4-BE49-F238E27FC236}">
                <a16:creationId xmlns:a16="http://schemas.microsoft.com/office/drawing/2014/main" id="{73A09DCD-E9ED-7244-955F-D31D620E9D82}"/>
              </a:ext>
            </a:extLst>
          </p:cNvPr>
          <p:cNvSpPr/>
          <p:nvPr/>
        </p:nvSpPr>
        <p:spPr>
          <a:xfrm rot="13500000">
            <a:off x="1293042" y="802585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E4D9147B-048A-7C44-AE1B-40C6E9D368FE}"/>
              </a:ext>
            </a:extLst>
          </p:cNvPr>
          <p:cNvSpPr/>
          <p:nvPr/>
        </p:nvSpPr>
        <p:spPr>
          <a:xfrm flipH="1">
            <a:off x="10159446" y="369346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B7A8B79E-B48C-6C49-93AE-5197AF19E7DC}"/>
              </a:ext>
            </a:extLst>
          </p:cNvPr>
          <p:cNvSpPr/>
          <p:nvPr/>
        </p:nvSpPr>
        <p:spPr>
          <a:xfrm rot="18805991">
            <a:off x="1137974" y="15532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F85D7091-3442-A645-9E02-C62216004EB2}"/>
              </a:ext>
            </a:extLst>
          </p:cNvPr>
          <p:cNvSpPr/>
          <p:nvPr/>
        </p:nvSpPr>
        <p:spPr>
          <a:xfrm>
            <a:off x="10438198" y="180270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6964869C-46A2-2645-B2C0-D771E692ADD7}"/>
              </a:ext>
            </a:extLst>
          </p:cNvPr>
          <p:cNvSpPr/>
          <p:nvPr/>
        </p:nvSpPr>
        <p:spPr>
          <a:xfrm>
            <a:off x="1032542" y="2460116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4414" y="1122043"/>
            <a:ext cx="77890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туман образуется в результате конденсации водяного пара, присутствующего в атмосфере, когда температура воздуха понижается до точки, в которой влага начинает конденсироваться в капли воды. Этот процесс становится особенно заметным в случаях, когда горячий пар сталкивается с холодными поверхностями, в результате чего происходит резкое изменение температуры.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когда горячая вода испаряется, она насыщает окружающий воздух водяным паром. При добавлении льда (или любого другого холодного объекта) происходит охлаждение воздуха вокруг него, что ведет к снижению температуры и, следовательно, к образованию тумана. Это демонстрирует взаимосвязь между температурой и влажностью в воздухе.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эксперимент наглядно демонстрирует, как изменения температуры вызывают изменение физического состояния вещества из газа в жидкость. При достижении определенной температуры (точки росы) водяной пар начинает конденсироваться и образует видимый туман. Это проявление физического процесса помогает понять, как туман может образовываться в природе, например, в условиях повышенной влажности и низких температур, особенно ранним утром или в вечернее время.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эксперимент показывает важность окружающей среды на процесс конденсации. Например, чем выше влажность в воздухе, тем легче образуется туман, поскольку влага уже присутствует в воздухе в виде водяного пара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Моя гипотеза подтвердилась!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962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Arial Narrow</vt:lpstr>
      <vt:lpstr>Calibri</vt:lpstr>
      <vt:lpstr>Calibri Light</vt:lpstr>
      <vt:lpstr>Times New Roman</vt:lpstr>
      <vt:lpstr>Office Theme</vt:lpstr>
      <vt:lpstr>Проект выполнил : Герасимов Егор, ученик 3 «А»</vt:lpstr>
      <vt:lpstr>Тема проекта : Как образуется туман?</vt:lpstr>
      <vt:lpstr>Предмет исследования:                                                       Объект исследования :</vt:lpstr>
      <vt:lpstr>Гипотеза исследования : </vt:lpstr>
      <vt:lpstr>Что такое туман?</vt:lpstr>
      <vt:lpstr>Можно ли создать туман в домашних условиях?</vt:lpstr>
      <vt:lpstr>Можно! Демонстрирую!</vt:lpstr>
      <vt:lpstr>Выводы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Соловьев Всеволод</cp:lastModifiedBy>
  <cp:revision>10</cp:revision>
  <dcterms:created xsi:type="dcterms:W3CDTF">2022-10-15T06:26:18Z</dcterms:created>
  <dcterms:modified xsi:type="dcterms:W3CDTF">2025-02-16T04:44:51Z</dcterms:modified>
</cp:coreProperties>
</file>