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  <p:sldMasterId id="2147483780" r:id="rId3"/>
  </p:sldMasterIdLst>
  <p:sldIdLst>
    <p:sldId id="256" r:id="rId4"/>
    <p:sldId id="280" r:id="rId5"/>
    <p:sldId id="281" r:id="rId6"/>
    <p:sldId id="282" r:id="rId7"/>
    <p:sldId id="283" r:id="rId8"/>
    <p:sldId id="258" r:id="rId9"/>
    <p:sldId id="260" r:id="rId10"/>
    <p:sldId id="261" r:id="rId11"/>
    <p:sldId id="279" r:id="rId12"/>
    <p:sldId id="272" r:id="rId13"/>
    <p:sldId id="265" r:id="rId14"/>
    <p:sldId id="266" r:id="rId15"/>
    <p:sldId id="267" r:id="rId16"/>
    <p:sldId id="284" r:id="rId17"/>
    <p:sldId id="27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68" r:id="rId33"/>
    <p:sldId id="278" r:id="rId34"/>
    <p:sldId id="271" r:id="rId35"/>
    <p:sldId id="275" r:id="rId36"/>
    <p:sldId id="276" r:id="rId37"/>
    <p:sldId id="301" r:id="rId38"/>
    <p:sldId id="277" r:id="rId39"/>
    <p:sldId id="300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602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7960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940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613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747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989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8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7139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0430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191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66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5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 descr="6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39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F2E66B3-9D04-4596-B618-530FFE103AE5}" type="datetimeFigureOut">
              <a:rPr lang="ru-RU" smtClean="0"/>
              <a:t>31.10.2024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9B166B0-65CC-41AE-9BBA-9960F48B34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Формативное</a:t>
            </a:r>
            <a:r>
              <a:rPr lang="ru-RU" dirty="0"/>
              <a:t> оценивание на уроках математики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72808" cy="1752600"/>
          </a:xfrm>
        </p:spPr>
        <p:txBody>
          <a:bodyPr/>
          <a:lstStyle/>
          <a:p>
            <a:r>
              <a:rPr lang="ru-RU" dirty="0"/>
              <a:t>Учитель математики МБОУ СШ № 56 Рожкова Виктория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6265077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1"/>
            <a:ext cx="826383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5 класс. Математика</a:t>
            </a:r>
            <a:br>
              <a:rPr lang="ru-RU" b="1" dirty="0"/>
            </a:b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12968" cy="51845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/>
              <a:t>Тема: Действия с натуральными числами</a:t>
            </a:r>
            <a:br>
              <a:rPr lang="ru-RU" sz="1800" b="1" dirty="0"/>
            </a:br>
            <a:r>
              <a:rPr lang="ru-RU" sz="1800" b="1" dirty="0"/>
              <a:t>Цель: </a:t>
            </a:r>
            <a:r>
              <a:rPr lang="ru-RU" sz="1800" b="1" i="1" u="sng" dirty="0"/>
              <a:t>В конце урока ученики смогут выполнять действия с натуральными числами.</a:t>
            </a:r>
            <a:br>
              <a:rPr lang="ru-RU" sz="1800" b="1" i="1" u="sng" dirty="0"/>
            </a:br>
            <a:r>
              <a:rPr lang="ru-RU" sz="1800" b="1" dirty="0"/>
              <a:t>Критерии: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/>
              <a:t>  Правильный выбор действий;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/>
              <a:t>  Верность вычислений.</a:t>
            </a:r>
          </a:p>
          <a:p>
            <a:pPr marL="0" indent="0">
              <a:buNone/>
            </a:pPr>
            <a:r>
              <a:rPr lang="ru-RU" sz="1800" b="1" dirty="0"/>
              <a:t>Тема: Решение задач</a:t>
            </a:r>
          </a:p>
          <a:p>
            <a:pPr marL="0" indent="0">
              <a:buNone/>
            </a:pPr>
            <a:r>
              <a:rPr lang="ru-RU" sz="1800" b="1" dirty="0"/>
              <a:t>Цель: </a:t>
            </a:r>
            <a:r>
              <a:rPr lang="ru-RU" sz="1800" b="1" i="1" u="sng" dirty="0"/>
              <a:t>В конце урока ученики могут записывать условие задачи и решать задачи.</a:t>
            </a:r>
          </a:p>
          <a:p>
            <a:pPr marL="0" indent="0">
              <a:buNone/>
            </a:pPr>
            <a:r>
              <a:rPr lang="ru-RU" sz="1800" b="1" dirty="0"/>
              <a:t>Критерии: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/>
              <a:t>  Правильное записывание условия;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/>
              <a:t>  Наличие записи действий;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/>
              <a:t>  Запись ответа, соответствующая вопросу задачи.</a:t>
            </a:r>
          </a:p>
          <a:p>
            <a:pPr marL="0" indent="0">
              <a:buNone/>
            </a:pPr>
            <a:r>
              <a:rPr lang="ru-RU" sz="1800" b="1" dirty="0"/>
              <a:t>Тема: Действия с десятичными дробями</a:t>
            </a:r>
          </a:p>
          <a:p>
            <a:pPr marL="0" indent="0">
              <a:buNone/>
            </a:pPr>
            <a:r>
              <a:rPr lang="ru-RU" sz="1800" b="1" dirty="0"/>
              <a:t>Цель: </a:t>
            </a:r>
            <a:r>
              <a:rPr lang="ru-RU" sz="1800" b="1" i="1" u="sng" dirty="0"/>
              <a:t>В конце урока ученики могут решать примеры с десятичными дробями.</a:t>
            </a:r>
          </a:p>
          <a:p>
            <a:pPr marL="0" indent="0">
              <a:buNone/>
            </a:pPr>
            <a:r>
              <a:rPr lang="ru-RU" sz="1800" b="1" dirty="0"/>
              <a:t>Критерии: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/>
              <a:t>  Правильный выбор действий;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/>
              <a:t>  Рациональность решений;</a:t>
            </a:r>
          </a:p>
          <a:p>
            <a:pPr>
              <a:buFont typeface="Wingdings" pitchFamily="2" charset="2"/>
              <a:buChar char="Ø"/>
            </a:pPr>
            <a:r>
              <a:rPr lang="ru-RU" sz="1800" dirty="0"/>
              <a:t>  Верность вычислений.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135809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b="1" dirty="0"/>
              <a:t>Инструменты обратной связи: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/>
              <a:t>  </a:t>
            </a:r>
            <a:r>
              <a:rPr lang="ru-RU" sz="2800" dirty="0"/>
              <a:t>Письменные комментарии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  Наблюдения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  Опросы – молнии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  Фронтальный опрос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  Вопросы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  Дневники обратной связи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/>
              <a:t>  Тетради самоконтроля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248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Письменная обратная связь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381642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2736"/>
            <a:ext cx="446449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8451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Устная обратная связь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Устная обратная связь </a:t>
            </a:r>
            <a:r>
              <a:rPr lang="ru-RU" sz="2800" dirty="0"/>
              <a:t>– это предоставление комментариев ученику в устной форме по итогам наблюдения за деятельностью учащегося, выполнением его работы</a:t>
            </a:r>
          </a:p>
          <a:p>
            <a:pPr marL="0" indent="0">
              <a:buNone/>
            </a:pPr>
            <a:r>
              <a:rPr lang="ru-RU" sz="2800" dirty="0"/>
              <a:t>а) указание того, что именно «правильно».</a:t>
            </a:r>
          </a:p>
          <a:p>
            <a:pPr marL="0" indent="0">
              <a:buNone/>
            </a:pPr>
            <a:r>
              <a:rPr lang="ru-RU" sz="2800" dirty="0"/>
              <a:t>б) указание того, каким образом можно исправить недочёты и улучшить ответ,  в случае, когда что-­либо «неправильно» или решено нерационально.</a:t>
            </a:r>
          </a:p>
        </p:txBody>
      </p:sp>
    </p:spTree>
    <p:extLst>
      <p:ext uri="{BB962C8B-B14F-4D97-AF65-F5344CB8AC3E}">
        <p14:creationId xmlns:p14="http://schemas.microsoft.com/office/powerpoint/2010/main" val="578793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Наблюдение одна из наиболее важных техник формирующего оценивания.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3871342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Наблюдение (формальное) как метод оценивания с выставлением отметок</a:t>
            </a:r>
          </a:p>
          <a:p>
            <a:pPr marL="0" indent="0">
              <a:buNone/>
            </a:pPr>
            <a:r>
              <a:rPr lang="ru-RU" dirty="0"/>
              <a:t>может использоваться при:</a:t>
            </a:r>
          </a:p>
          <a:p>
            <a:pPr marL="0" indent="0">
              <a:buNone/>
            </a:pPr>
            <a:r>
              <a:rPr lang="ru-RU" dirty="0"/>
              <a:t>устном ответе, устной презентации;</a:t>
            </a:r>
          </a:p>
          <a:p>
            <a:pPr marL="0" indent="0">
              <a:buNone/>
            </a:pPr>
            <a:r>
              <a:rPr lang="ru-RU" dirty="0"/>
              <a:t>работе в парах, группах;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694326"/>
            <a:ext cx="4067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Наблюдение (неформальное) может возникнуть,</a:t>
            </a:r>
          </a:p>
          <a:p>
            <a:r>
              <a:rPr lang="ru-RU" sz="2800" dirty="0"/>
              <a:t>когда ученики работают над текущими обучающими</a:t>
            </a:r>
          </a:p>
          <a:p>
            <a:r>
              <a:rPr lang="ru-RU" sz="2800" dirty="0"/>
              <a:t>задачами внутри класса или за её пределами.</a:t>
            </a:r>
          </a:p>
        </p:txBody>
      </p:sp>
    </p:spTree>
    <p:extLst>
      <p:ext uri="{BB962C8B-B14F-4D97-AF65-F5344CB8AC3E}">
        <p14:creationId xmlns:p14="http://schemas.microsoft.com/office/powerpoint/2010/main" val="1032872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886700" cy="1325563"/>
          </a:xfrm>
        </p:spPr>
        <p:txBody>
          <a:bodyPr>
            <a:noAutofit/>
          </a:bodyPr>
          <a:lstStyle/>
          <a:p>
            <a:r>
              <a:rPr lang="ru-RU" sz="3200" b="1" dirty="0"/>
              <a:t>НЕКОТОРЫЕ ТЕХНИКИ ФОРМАТИВНОГО  </a:t>
            </a:r>
            <a:br>
              <a:rPr lang="ru-RU" sz="3200" b="1" dirty="0"/>
            </a:br>
            <a:r>
              <a:rPr lang="ru-RU" sz="3200" b="1" dirty="0"/>
              <a:t>ОЦЕНИВАНИЯ НА УРОКАХ МАТЕМАТИКИ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/>
              <a:t>Проверка ошибочности понимания</a:t>
            </a:r>
          </a:p>
          <a:p>
            <a:r>
              <a:rPr lang="ru-RU" sz="3600" dirty="0"/>
              <a:t>Мини-тесты</a:t>
            </a:r>
          </a:p>
          <a:p>
            <a:r>
              <a:rPr lang="ru-RU" sz="3600" dirty="0"/>
              <a:t>Элективный  (выборочный) тест  </a:t>
            </a:r>
          </a:p>
          <a:p>
            <a:r>
              <a:rPr lang="ru-RU" sz="3600" dirty="0" err="1"/>
              <a:t>Формативный</a:t>
            </a:r>
            <a:r>
              <a:rPr lang="ru-RU" sz="3600" dirty="0"/>
              <a:t> тест  </a:t>
            </a:r>
          </a:p>
          <a:p>
            <a:r>
              <a:rPr lang="ru-RU" sz="3600" dirty="0" err="1"/>
              <a:t>Формативный</a:t>
            </a:r>
            <a:r>
              <a:rPr lang="ru-RU" sz="3600" dirty="0"/>
              <a:t> опрос</a:t>
            </a:r>
          </a:p>
          <a:p>
            <a:r>
              <a:rPr lang="ru-RU" sz="3600" dirty="0"/>
              <a:t>Светофор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503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Проверка ошибочности понимания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Учитель намеренно дает учащимся типичные ошибочные понятия или ошибочные предсказуемые суждения о каких-либо идеях,</a:t>
            </a:r>
          </a:p>
          <a:p>
            <a:pPr marL="0" indent="0">
              <a:buNone/>
            </a:pPr>
            <a:r>
              <a:rPr lang="ru-RU" dirty="0"/>
              <a:t>принципах или процессах. Затем он просит учащихся высказать свое согласие или несогласие со сказанным и объяснить свою точку зрения.</a:t>
            </a:r>
          </a:p>
          <a:p>
            <a:pPr marL="0" indent="0">
              <a:buNone/>
            </a:pPr>
            <a:r>
              <a:rPr lang="ru-RU" dirty="0"/>
              <a:t>Данная техника имеет несколько вариантов, которые учитель может использовать по необходимости.</a:t>
            </a:r>
          </a:p>
        </p:txBody>
      </p:sp>
    </p:spTree>
    <p:extLst>
      <p:ext uri="{BB962C8B-B14F-4D97-AF65-F5344CB8AC3E}">
        <p14:creationId xmlns:p14="http://schemas.microsoft.com/office/powerpoint/2010/main" val="159074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640960" cy="64087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Вариант 1.</a:t>
            </a:r>
          </a:p>
          <a:p>
            <a:pPr marL="0" indent="0">
              <a:buNone/>
            </a:pPr>
            <a:r>
              <a:rPr lang="ru-RU" dirty="0"/>
              <a:t>На доске пишется задание с пятью вариантами ответов. При этом неверные ответы должны иллюстрировать наиболее часто повторяющиеся ошибки.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Например: Найдите неправильные утверждения, докажите их неверность и замените правильными.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Вариант 2.</a:t>
            </a:r>
          </a:p>
          <a:p>
            <a:pPr marL="0" indent="0">
              <a:buNone/>
            </a:pPr>
            <a:r>
              <a:rPr lang="ru-RU" dirty="0"/>
              <a:t>Ученики получают задание: Разбор решения задачи, в которой допущены ошибки. Учитель должен продумать эти задания так, чтобы ошибки были</a:t>
            </a:r>
          </a:p>
          <a:p>
            <a:pPr marL="0" indent="0">
              <a:buNone/>
            </a:pPr>
            <a:r>
              <a:rPr lang="ru-RU" dirty="0"/>
              <a:t>сделаны в местах, где учащиеся допускают их чаще всего.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            Например: Найдите ошибки, допущенные при </a:t>
            </a:r>
          </a:p>
          <a:p>
            <a:pPr marL="0" indent="0">
              <a:buNone/>
            </a:pPr>
            <a:r>
              <a:rPr lang="ru-RU" dirty="0"/>
              <a:t>             раскрытии скобок.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22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Мини - тест / Математический диктант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Мини-тесты (небольшое количество заданий) призваны оценивать фактические знания, умения и навыки учащихся, т.е. знания конкретной информации, определенного материала. На</a:t>
            </a:r>
          </a:p>
          <a:p>
            <a:pPr marL="0" indent="0">
              <a:buNone/>
            </a:pPr>
            <a:r>
              <a:rPr lang="ru-RU" dirty="0"/>
              <a:t>выполнение мини-теста отводится не более 5 минут времени урока.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Ученики выполняют мини-тест письменно в тетрадях, а учителю сдают листок, на котором </a:t>
            </a:r>
          </a:p>
          <a:p>
            <a:pPr marL="0" indent="0">
              <a:buNone/>
            </a:pPr>
            <a:r>
              <a:rPr lang="ru-RU" dirty="0"/>
              <a:t>       написаны ответы на предложенные задания.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7292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Формативный</a:t>
            </a:r>
            <a:r>
              <a:rPr lang="ru-RU" b="1" dirty="0"/>
              <a:t> тест.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Учитель произвольно делит учеников на группы (по 4-5 учащихся в группе).</a:t>
            </a:r>
          </a:p>
          <a:p>
            <a:pPr marL="0" indent="0">
              <a:buNone/>
            </a:pPr>
            <a:r>
              <a:rPr lang="ru-RU" dirty="0"/>
              <a:t>Каждый учащийся получает лист с вопросами теста и лист для ответов. Учащимся предоставляется время на обсуждение вопросов теста в группах.</a:t>
            </a:r>
          </a:p>
          <a:p>
            <a:pPr marL="0" indent="0">
              <a:buNone/>
            </a:pPr>
            <a:r>
              <a:rPr lang="ru-RU" dirty="0"/>
              <a:t>После обсуждения учащиеся заполняют лист ответов самостоятельно.</a:t>
            </a:r>
          </a:p>
          <a:p>
            <a:pPr marL="0" indent="0">
              <a:buNone/>
            </a:pPr>
            <a:r>
              <a:rPr lang="ru-RU" dirty="0"/>
              <a:t>          Баллы каждого учащегося подсчитываются </a:t>
            </a:r>
          </a:p>
          <a:p>
            <a:pPr marL="0" indent="0">
              <a:buNone/>
            </a:pPr>
            <a:r>
              <a:rPr lang="ru-RU" dirty="0"/>
              <a:t>           отдельно.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242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191822" cy="4836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Новая программа обучения поставила перед учителями математики сложную задачу:</a:t>
            </a:r>
          </a:p>
          <a:p>
            <a:pPr marL="0" indent="0">
              <a:buNone/>
            </a:pPr>
            <a:r>
              <a:rPr lang="ru-RU" sz="3600" dirty="0"/>
              <a:t>выставить в журнал итоговую отметку,</a:t>
            </a:r>
          </a:p>
          <a:p>
            <a:pPr marL="0" indent="0">
              <a:buNone/>
            </a:pPr>
            <a:r>
              <a:rPr lang="ru-RU" sz="3600" dirty="0"/>
              <a:t>соответствующую знаниям с которыми ученик выходит на обязательный экзамен по математике, и в тоже время оценить развитие каждого ученика.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05989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Формативный</a:t>
            </a:r>
            <a:r>
              <a:rPr lang="ru-RU" b="1" dirty="0"/>
              <a:t> опрос.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Это форма проверки, следующая сразу за презентацией материала или за каким-либо видом деятельности на уроке.</a:t>
            </a:r>
          </a:p>
          <a:p>
            <a:pPr marL="0" indent="0">
              <a:buNone/>
            </a:pPr>
            <a:r>
              <a:rPr lang="ru-RU" dirty="0"/>
              <a:t>Учитель задает дополнительные уточняющие вопросы : «Почему? Каким образом? Как?…».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0798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Таблица ЗИУ.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ЗНАЮ</a:t>
            </a:r>
          </a:p>
          <a:p>
            <a:pPr marL="0" indent="0">
              <a:buNone/>
            </a:pPr>
            <a:r>
              <a:rPr lang="ru-RU" dirty="0"/>
              <a:t>«это я точно знаю»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ИНТЕРЕСУЮСЬ</a:t>
            </a:r>
          </a:p>
          <a:p>
            <a:pPr marL="0" indent="0">
              <a:buNone/>
            </a:pPr>
            <a:r>
              <a:rPr lang="ru-RU" dirty="0"/>
              <a:t>(проблемные вопросы для изучения -</a:t>
            </a:r>
          </a:p>
          <a:p>
            <a:pPr marL="0" indent="0">
              <a:buNone/>
            </a:pPr>
            <a:r>
              <a:rPr lang="ru-RU" dirty="0"/>
              <a:t>«что хотел бы узнать»)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УЧУСЬ</a:t>
            </a:r>
          </a:p>
          <a:p>
            <a:pPr marL="0" indent="0">
              <a:buNone/>
            </a:pPr>
            <a:r>
              <a:rPr lang="ru-RU" dirty="0"/>
              <a:t>(заполняется по мере изучения темы –</a:t>
            </a:r>
          </a:p>
          <a:p>
            <a:pPr marL="0" indent="0">
              <a:buNone/>
            </a:pPr>
            <a:r>
              <a:rPr lang="ru-RU" dirty="0"/>
              <a:t>«теперь я узнал»)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380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/>
              <a:t>Ресурсы учебного успеха ученика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81113"/>
            <a:ext cx="8208911" cy="5244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1380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Алгоритм </a:t>
            </a:r>
            <a:r>
              <a:rPr lang="ru-RU" sz="3200" b="1" dirty="0" err="1"/>
              <a:t>самооценивания</a:t>
            </a:r>
            <a:br>
              <a:rPr lang="ru-RU" sz="3200" b="1" dirty="0"/>
            </a:br>
            <a:r>
              <a:rPr lang="ru-RU" sz="3200" b="1" dirty="0"/>
              <a:t>(вопросы, на которые отвечает ученик):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83619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dirty="0"/>
              <a:t>1. Что нужно было сделать в задаче (задании)? Какова была цель?</a:t>
            </a:r>
          </a:p>
          <a:p>
            <a:pPr marL="0" indent="0">
              <a:buNone/>
            </a:pPr>
            <a:r>
              <a:rPr lang="ru-RU" sz="9600" dirty="0"/>
              <a:t>Что нужно было получить в результате?</a:t>
            </a:r>
          </a:p>
          <a:p>
            <a:pPr marL="0" indent="0">
              <a:buNone/>
            </a:pPr>
            <a:r>
              <a:rPr lang="ru-RU" sz="9600" dirty="0"/>
              <a:t>2.Удалось ли получить результат? Найдено ли решение, ответ?</a:t>
            </a:r>
          </a:p>
          <a:p>
            <a:pPr marL="0" indent="0">
              <a:buNone/>
            </a:pPr>
            <a:r>
              <a:rPr lang="ru-RU" sz="9600" dirty="0"/>
              <a:t>3.Справился с заданием полностью правильно или с ошибкой?</a:t>
            </a:r>
          </a:p>
          <a:p>
            <a:pPr marL="0" indent="0">
              <a:buNone/>
            </a:pPr>
            <a:r>
              <a:rPr lang="ru-RU" sz="9600" dirty="0"/>
              <a:t>Если не справился, то какие ошибки допущены, в чем имеются затруднения?</a:t>
            </a:r>
          </a:p>
          <a:p>
            <a:pPr marL="0" indent="0">
              <a:buNone/>
            </a:pPr>
            <a:r>
              <a:rPr lang="ru-RU" sz="9600" dirty="0"/>
              <a:t>Для ответа на этот вопрос ученику нужно: либо получить эталон правильного решения задачи и сравнить с ним свое решение; либо руководствоваться реакцией учителя и класса на собственное решение – исправляли ли какие-то его шаги, приняли ли его конечный ответ.</a:t>
            </a:r>
          </a:p>
          <a:p>
            <a:pPr marL="0" indent="0">
              <a:buNone/>
            </a:pPr>
            <a:r>
              <a:rPr lang="ru-RU" sz="9600" dirty="0"/>
              <a:t>4. Справился полностью самостоятельно или с чьей-либо помощью (кто помогал, в чем)?</a:t>
            </a:r>
          </a:p>
          <a:p>
            <a:pPr marL="0" indent="0">
              <a:buNone/>
            </a:pPr>
            <a:r>
              <a:rPr lang="ru-RU" sz="9600" dirty="0"/>
              <a:t>               5.Какие умения развивались при выполнении задания?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981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ВЗАИМООЦЕНИВАНИЕ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25625"/>
            <a:ext cx="864096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Оценка одноклассниками является полноценным обучающим приемом оценивания.</a:t>
            </a:r>
          </a:p>
          <a:p>
            <a:pPr marL="0" indent="0">
              <a:buNone/>
            </a:pPr>
            <a:r>
              <a:rPr lang="ru-RU" dirty="0"/>
              <a:t>Кроме того, взаимное оценивание дает учащимся возможность закреплять изученный материал посредством оценивания работ друг друга.</a:t>
            </a:r>
          </a:p>
          <a:p>
            <a:pPr marL="0" indent="0">
              <a:buNone/>
            </a:pPr>
            <a:r>
              <a:rPr lang="ru-RU" dirty="0"/>
              <a:t>Преимущество </a:t>
            </a:r>
            <a:r>
              <a:rPr lang="ru-RU" dirty="0" err="1"/>
              <a:t>взаимооценивания</a:t>
            </a:r>
            <a:r>
              <a:rPr lang="ru-RU" dirty="0"/>
              <a:t> состоит в том, что учащиеся учатся отмечать сильные и слабые стороны других работ и, таким образом,</a:t>
            </a:r>
          </a:p>
          <a:p>
            <a:pPr marL="0" indent="0">
              <a:buNone/>
            </a:pPr>
            <a:r>
              <a:rPr lang="ru-RU" dirty="0"/>
              <a:t>              анализируют собственный прогресс.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641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Техника </a:t>
            </a:r>
            <a:r>
              <a:rPr lang="ru-RU" sz="2400" b="1" dirty="0" err="1"/>
              <a:t>формирующегого</a:t>
            </a:r>
            <a:r>
              <a:rPr lang="ru-RU" sz="2400" b="1" dirty="0"/>
              <a:t> оценивания </a:t>
            </a:r>
            <a:br>
              <a:rPr lang="ru-RU" sz="2400" b="1" dirty="0"/>
            </a:br>
            <a:r>
              <a:rPr lang="ru-RU" sz="2400" b="1" dirty="0"/>
              <a:t>«Две звезды и желание» </a:t>
            </a:r>
            <a:br>
              <a:rPr lang="ru-RU" sz="2400" b="1" dirty="0"/>
            </a:br>
            <a:r>
              <a:rPr lang="ru-RU" sz="2400" b="1" dirty="0"/>
              <a:t>(</a:t>
            </a:r>
            <a:r>
              <a:rPr lang="ru-RU" sz="2400" b="1" dirty="0" err="1"/>
              <a:t>взаимооценивание</a:t>
            </a:r>
            <a:r>
              <a:rPr lang="ru-RU" sz="2400" b="1" dirty="0"/>
              <a:t> и предоставление обратной связи)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46921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Учитель предлагает каждому ученику проверить работу своего одноклассника. При этом учащийся комментируя другую работу не оценивают ее, а лишь определяет два положительных момента и отмечают звездочкой («две звезды»), и один момент, который, по</a:t>
            </a:r>
          </a:p>
          <a:p>
            <a:pPr marL="0" indent="0">
              <a:buNone/>
            </a:pPr>
            <a:r>
              <a:rPr lang="ru-RU" sz="2400" dirty="0"/>
              <a:t>его мнению, заслуживает доработки («желание»).</a:t>
            </a:r>
          </a:p>
          <a:p>
            <a:pPr marL="0" indent="0">
              <a:buNone/>
            </a:pPr>
            <a:r>
              <a:rPr lang="ru-RU" sz="2400" dirty="0"/>
              <a:t>Обратная связь учащихся может быть озвучена или представлена в письменной форме.</a:t>
            </a:r>
          </a:p>
          <a:p>
            <a:pPr marL="0" indent="0">
              <a:buNone/>
            </a:pPr>
            <a:r>
              <a:rPr lang="ru-RU" sz="2400" dirty="0"/>
              <a:t>Каждый ученик получает свою работу с комментариями. Для доработки «желания» предоставляется им время (например, 2-3 дня).</a:t>
            </a:r>
          </a:p>
          <a:p>
            <a:pPr marL="0" indent="0">
              <a:buNone/>
            </a:pPr>
            <a:r>
              <a:rPr lang="ru-RU" sz="2400" dirty="0"/>
              <a:t>Следующую проверку проводит учитель, после которого может выставить отметку.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151853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Достижения учащихся по математике можно </a:t>
            </a:r>
            <a:br>
              <a:rPr lang="ru-RU" sz="2800" b="1" dirty="0"/>
            </a:br>
            <a:r>
              <a:rPr lang="ru-RU" sz="2800" b="1" dirty="0"/>
              <a:t>оценить по четырем критериям.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81150"/>
            <a:ext cx="8136904" cy="465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303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Рабочая</a:t>
            </a:r>
            <a:r>
              <a:rPr lang="ru-RU" dirty="0"/>
              <a:t> карта учителя: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967689"/>
              </p:ext>
            </p:extLst>
          </p:nvPr>
        </p:nvGraphicFramePr>
        <p:xfrm>
          <a:off x="467543" y="2492896"/>
          <a:ext cx="8191825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4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09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07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07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07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07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07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407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ФИ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ученика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Проверка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домашнего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задания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Устная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работа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Решение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задач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Сам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работа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Итоговая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оценка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Степень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сложности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Степень</a:t>
                      </a:r>
                    </a:p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усвоения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13968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Система оценивания по видам </a:t>
            </a:r>
            <a:br>
              <a:rPr lang="ru-RU" b="1" dirty="0"/>
            </a:br>
            <a:r>
              <a:rPr lang="ru-RU" b="1" dirty="0"/>
              <a:t>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1) Математический диктант</a:t>
            </a:r>
          </a:p>
          <a:p>
            <a:pPr marL="0" indent="0">
              <a:buNone/>
            </a:pPr>
            <a:r>
              <a:rPr lang="ru-RU" dirty="0"/>
              <a:t>2) Геометрический диктант</a:t>
            </a:r>
          </a:p>
          <a:p>
            <a:pPr marL="0" indent="0">
              <a:buNone/>
            </a:pPr>
            <a:r>
              <a:rPr lang="ru-RU" dirty="0"/>
              <a:t>3) Контрольная работа</a:t>
            </a:r>
          </a:p>
          <a:p>
            <a:pPr marL="0" indent="0">
              <a:buNone/>
            </a:pPr>
            <a:r>
              <a:rPr lang="ru-RU" dirty="0"/>
              <a:t>(с тремя уровнями сложности)</a:t>
            </a:r>
          </a:p>
          <a:p>
            <a:pPr marL="0" indent="0">
              <a:buNone/>
            </a:pPr>
            <a:r>
              <a:rPr lang="ru-RU" dirty="0"/>
              <a:t>4) Самостоятельная работа</a:t>
            </a:r>
          </a:p>
          <a:p>
            <a:pPr marL="0" indent="0">
              <a:buNone/>
            </a:pPr>
            <a:r>
              <a:rPr lang="ru-RU" dirty="0"/>
              <a:t>5) Лабораторная работа</a:t>
            </a:r>
          </a:p>
          <a:p>
            <a:pPr marL="0" indent="0">
              <a:buNone/>
            </a:pPr>
            <a:r>
              <a:rPr lang="ru-RU" dirty="0"/>
              <a:t>6) Работа на уроке (работа на месте)</a:t>
            </a:r>
          </a:p>
          <a:p>
            <a:pPr marL="0" indent="0">
              <a:buNone/>
            </a:pPr>
            <a:r>
              <a:rPr lang="ru-RU" dirty="0"/>
              <a:t>7) Работа на уроке (работа у доски)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4765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Алгоритм деятельности учителя по организации </a:t>
            </a:r>
            <a:br>
              <a:rPr lang="ru-RU" sz="2000" b="1" dirty="0"/>
            </a:br>
            <a:r>
              <a:rPr lang="ru-RU" sz="2000" b="1" dirty="0"/>
              <a:t>формирующей оценки выше приведенный в общем  виде, можно представить следующим образом: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25625"/>
            <a:ext cx="8640960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1. планирование образовательных результатов по каждой теме;</a:t>
            </a:r>
          </a:p>
          <a:p>
            <a:pPr marL="0" indent="0">
              <a:buNone/>
            </a:pPr>
            <a:r>
              <a:rPr lang="ru-RU" dirty="0"/>
              <a:t>2. определение «опорных точек» каждой темы;</a:t>
            </a:r>
          </a:p>
          <a:p>
            <a:pPr marL="0" indent="0">
              <a:buNone/>
            </a:pPr>
            <a:r>
              <a:rPr lang="ru-RU" dirty="0"/>
              <a:t>3. определение в рамках программы обучения тем, при изучении которых целесообразно использование листов обратной связи;</a:t>
            </a:r>
          </a:p>
          <a:p>
            <a:pPr marL="0" indent="0">
              <a:buNone/>
            </a:pPr>
            <a:r>
              <a:rPr lang="ru-RU" dirty="0"/>
              <a:t>4. предъявление учащимся планируемых образовательных результатов;</a:t>
            </a:r>
          </a:p>
          <a:p>
            <a:pPr marL="0" indent="0">
              <a:buNone/>
            </a:pPr>
            <a:r>
              <a:rPr lang="ru-RU" dirty="0"/>
              <a:t>5. разработка листов обратной связи для каждой «опорной точки»</a:t>
            </a:r>
          </a:p>
          <a:p>
            <a:pPr marL="0" indent="0">
              <a:buNone/>
            </a:pPr>
            <a:r>
              <a:rPr lang="ru-RU" dirty="0"/>
              <a:t>6. использование листов обратной связи для оценки образовательных результатов и организации самооценки учащихся: промежуточное комментирование результатов выполнения учащимся задания (одно-два), работа учащегося над заданием с учетом комментариев, собеседование с учащимися</a:t>
            </a:r>
          </a:p>
          <a:p>
            <a:pPr marL="0" indent="0">
              <a:buNone/>
            </a:pPr>
            <a:r>
              <a:rPr lang="ru-RU" dirty="0"/>
              <a:t>по поводу образовательных результатов, выбранных ими для освоения.</a:t>
            </a:r>
          </a:p>
          <a:p>
            <a:pPr marL="0" indent="0">
              <a:buNone/>
            </a:pPr>
            <a:r>
              <a:rPr lang="ru-RU" dirty="0"/>
              <a:t>7. итоговое оценивание образовательных результатов в рамках темы, выставление отметки.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697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064896" cy="61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2252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Внесение корректив в деятельность учителя  по результатам обратной связи с целью улучшения  процесса обучения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5"/>
            <a:ext cx="8856984" cy="537321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300" dirty="0"/>
              <a:t>В случае, когда результаты контрольных срезов свидетельствует о низком уровне </a:t>
            </a:r>
            <a:r>
              <a:rPr lang="ru-RU" sz="2300" dirty="0" err="1"/>
              <a:t>сформированности</a:t>
            </a:r>
            <a:r>
              <a:rPr lang="ru-RU" sz="2300" dirty="0"/>
              <a:t> у школьников </a:t>
            </a:r>
            <a:r>
              <a:rPr lang="ru-RU" sz="2300" dirty="0" err="1"/>
              <a:t>ЗУНов</a:t>
            </a:r>
            <a:r>
              <a:rPr lang="ru-RU" sz="2300" dirty="0"/>
              <a:t>, учитель осуществляет следующие действия. </a:t>
            </a:r>
          </a:p>
          <a:p>
            <a:pPr marL="0" indent="0">
              <a:buNone/>
            </a:pPr>
            <a:r>
              <a:rPr lang="ru-RU" sz="2300" b="1" u="sng" dirty="0"/>
              <a:t>Пересмотр: </a:t>
            </a:r>
          </a:p>
          <a:p>
            <a:pPr>
              <a:buFont typeface="Wingdings" pitchFamily="2" charset="2"/>
              <a:buChar char="Ø"/>
            </a:pPr>
            <a:r>
              <a:rPr lang="ru-RU" sz="2300" dirty="0"/>
              <a:t>  методов, приемов обучения;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300" dirty="0"/>
              <a:t>  форм организации обучения; </a:t>
            </a:r>
          </a:p>
          <a:p>
            <a:pPr>
              <a:buFont typeface="Wingdings" pitchFamily="2" charset="2"/>
              <a:buChar char="Ø"/>
            </a:pPr>
            <a:r>
              <a:rPr lang="ru-RU" sz="2300" dirty="0"/>
              <a:t>  техник управления классом;</a:t>
            </a:r>
          </a:p>
          <a:p>
            <a:pPr>
              <a:buFont typeface="Wingdings" pitchFamily="2" charset="2"/>
              <a:buChar char="Ø"/>
            </a:pPr>
            <a:r>
              <a:rPr lang="ru-RU" sz="2300" dirty="0"/>
              <a:t>  управления временем, распределение времени на объяснение и закрепление материала; </a:t>
            </a:r>
          </a:p>
          <a:p>
            <a:pPr marL="0" indent="0">
              <a:buNone/>
            </a:pPr>
            <a:r>
              <a:rPr lang="ru-RU" sz="2300" b="1" u="sng" dirty="0"/>
              <a:t>а также:</a:t>
            </a:r>
          </a:p>
          <a:p>
            <a:pPr>
              <a:buFont typeface="Wingdings" pitchFamily="2" charset="2"/>
              <a:buChar char="Ø"/>
            </a:pPr>
            <a:r>
              <a:rPr lang="ru-RU" sz="2300" dirty="0"/>
              <a:t>  детального изучения состава учеников класса и планирования урока с учетом полученных данных;</a:t>
            </a:r>
          </a:p>
          <a:p>
            <a:pPr>
              <a:buFont typeface="Wingdings" pitchFamily="2" charset="2"/>
              <a:buChar char="Ø"/>
            </a:pPr>
            <a:r>
              <a:rPr lang="ru-RU" sz="2300" dirty="0"/>
              <a:t>  изучить предыдущие проблемы класса по изучению темы, т.е. провести диагностическое оценивание по теме и планировать дальнейшую работу по теме с учетом полученных результатов;</a:t>
            </a:r>
          </a:p>
          <a:p>
            <a:pPr marL="0" indent="0">
              <a:buNone/>
            </a:pPr>
            <a:r>
              <a:rPr lang="ru-RU" sz="2300" b="1" u="sng" dirty="0"/>
              <a:t>Кроме того, учитель должен заниматься:</a:t>
            </a:r>
          </a:p>
          <a:p>
            <a:pPr marL="0" indent="0">
              <a:buNone/>
            </a:pPr>
            <a:r>
              <a:rPr lang="ru-RU" sz="2300" dirty="0"/>
              <a:t>  разработкой коррекционных программ ликвидаций типичных и индивидуальных затруднений у учащихся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6856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0" y="1"/>
            <a:ext cx="4498182" cy="548680"/>
          </a:xfrm>
        </p:spPr>
        <p:txBody>
          <a:bodyPr/>
          <a:lstStyle/>
          <a:p>
            <a:r>
              <a:rPr lang="ru-RU" dirty="0"/>
              <a:t>Стандартная ситуация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0" y="548680"/>
            <a:ext cx="4479900" cy="630932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Учитель математики проводит урок «Работа над ошибками» и останавливается на разборе типичных ошибок следующим образом. </a:t>
            </a:r>
          </a:p>
          <a:p>
            <a:pPr marL="0" indent="0">
              <a:buNone/>
            </a:pPr>
            <a:r>
              <a:rPr lang="ru-RU" dirty="0"/>
              <a:t>1. Разобрать пример, аналогичный примеру 4 всем классом у доски.</a:t>
            </a:r>
          </a:p>
          <a:p>
            <a:pPr marL="0" indent="0">
              <a:buNone/>
            </a:pPr>
            <a:r>
              <a:rPr lang="ru-RU" dirty="0"/>
              <a:t>Например: </a:t>
            </a:r>
          </a:p>
          <a:p>
            <a:pPr marL="0" indent="0">
              <a:buNone/>
            </a:pPr>
            <a:r>
              <a:rPr lang="ru-RU" dirty="0"/>
              <a:t>а)  (3х – 4) + (3х – 4) (2х + 9)</a:t>
            </a:r>
          </a:p>
          <a:p>
            <a:pPr marL="0" indent="0">
              <a:buNone/>
            </a:pPr>
            <a:r>
              <a:rPr lang="ru-RU" dirty="0"/>
              <a:t>б) (2,5 а + 2) (3а + 4) – 4а (2,5а + 2)</a:t>
            </a:r>
          </a:p>
          <a:p>
            <a:pPr marL="0" indent="0">
              <a:buNone/>
            </a:pPr>
            <a:r>
              <a:rPr lang="ru-RU" b="1" dirty="0"/>
              <a:t>Первое</a:t>
            </a:r>
            <a:r>
              <a:rPr lang="ru-RU" dirty="0"/>
              <a:t>: варианты, предложенные детьми.</a:t>
            </a:r>
          </a:p>
          <a:p>
            <a:pPr marL="0" indent="0">
              <a:buNone/>
            </a:pPr>
            <a:r>
              <a:rPr lang="ru-RU" b="1" dirty="0"/>
              <a:t>Второе</a:t>
            </a:r>
            <a:r>
              <a:rPr lang="ru-RU" dirty="0"/>
              <a:t>: правильный вариант, достигнутый при помощи учителя, в том случае, когда ученики сами не смогли дать рациональных идей. </a:t>
            </a:r>
          </a:p>
          <a:p>
            <a:pPr marL="0" indent="0">
              <a:buNone/>
            </a:pPr>
            <a:r>
              <a:rPr lang="ru-RU" dirty="0"/>
              <a:t>Ученики, обучающиеся на «4» и «5», самостоятельно решают задание (или пример) </a:t>
            </a:r>
          </a:p>
          <a:p>
            <a:pPr marL="0" indent="0">
              <a:buNone/>
            </a:pPr>
            <a:r>
              <a:rPr lang="ru-RU" dirty="0"/>
              <a:t>№ 4 самостоятельной работы. Остальные </a:t>
            </a:r>
          </a:p>
          <a:p>
            <a:pPr marL="0" indent="0">
              <a:buNone/>
            </a:pPr>
            <a:r>
              <a:rPr lang="ru-RU" dirty="0"/>
              <a:t>учащиеся продолжают работать по ликвидации типичных затруднений.</a:t>
            </a:r>
          </a:p>
          <a:p>
            <a:pPr marL="0" indent="0">
              <a:buNone/>
            </a:pPr>
            <a:r>
              <a:rPr lang="ru-RU" dirty="0"/>
              <a:t>Учитель использует сопутствующее повторение: свойства степеней, умножение одночлена на многочлен, раскрытие скобок, формул </a:t>
            </a:r>
          </a:p>
          <a:p>
            <a:pPr marL="0" indent="0">
              <a:buNone/>
            </a:pPr>
            <a:r>
              <a:rPr lang="ru-RU" dirty="0"/>
              <a:t>сокращенного умножения и решения у доски </a:t>
            </a:r>
          </a:p>
          <a:p>
            <a:pPr marL="0" indent="0">
              <a:buNone/>
            </a:pPr>
            <a:r>
              <a:rPr lang="ru-RU" dirty="0"/>
              <a:t>и в тетрадях заданий 1,2,3.</a:t>
            </a:r>
          </a:p>
          <a:p>
            <a:pPr marL="0" indent="0">
              <a:buNone/>
            </a:pPr>
            <a:r>
              <a:rPr lang="ru-RU" b="1" dirty="0"/>
              <a:t>Домашнее задание</a:t>
            </a:r>
            <a:r>
              <a:rPr lang="ru-RU" dirty="0"/>
              <a:t>: учащимся предлагаются задания аналогичные заданиям самостоятельной работы.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629150" y="1"/>
            <a:ext cx="4514850" cy="548680"/>
          </a:xfrm>
        </p:spPr>
        <p:txBody>
          <a:bodyPr/>
          <a:lstStyle/>
          <a:p>
            <a:r>
              <a:rPr lang="ru-RU" sz="1800" dirty="0"/>
              <a:t>Формирующее оценивание предлагает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4355976" y="620688"/>
            <a:ext cx="4788024" cy="62373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00" dirty="0"/>
              <a:t>так как результаты данной работы оказались очень низкими, учитель вносит изменения в свое планирование – выделяет дополнительный урок для ликвидации затруднений. </a:t>
            </a:r>
          </a:p>
          <a:p>
            <a:pPr marL="0" indent="0">
              <a:buNone/>
            </a:pPr>
            <a:r>
              <a:rPr lang="ru-RU" sz="1100" b="1" dirty="0" err="1"/>
              <a:t>Во­первых</a:t>
            </a:r>
            <a:r>
              <a:rPr lang="ru-RU" sz="1100" dirty="0"/>
              <a:t>, учитель провёл фронтальный опрос по данной теме и по сопутствующим темам с использованием техники 20 сек.</a:t>
            </a:r>
          </a:p>
          <a:p>
            <a:pPr marL="0" indent="0">
              <a:buNone/>
            </a:pPr>
            <a:r>
              <a:rPr lang="ru-RU" sz="1100" dirty="0"/>
              <a:t>– чему равна разность квадратов двух выражений? </a:t>
            </a:r>
          </a:p>
          <a:p>
            <a:pPr marL="0" indent="0">
              <a:buNone/>
            </a:pPr>
            <a:r>
              <a:rPr lang="ru-RU" sz="1100" dirty="0"/>
              <a:t>– Как одночлен умножить на многочлен? </a:t>
            </a:r>
          </a:p>
          <a:p>
            <a:pPr marL="0" indent="0">
              <a:buNone/>
            </a:pPr>
            <a:r>
              <a:rPr lang="ru-RU" sz="1100" dirty="0"/>
              <a:t>– Как многочлен умножить на одночлен?</a:t>
            </a:r>
          </a:p>
          <a:p>
            <a:pPr marL="0" indent="0">
              <a:buNone/>
            </a:pPr>
            <a:r>
              <a:rPr lang="ru-RU" sz="1100" b="1" dirty="0" err="1"/>
              <a:t>Во­вторых</a:t>
            </a:r>
            <a:r>
              <a:rPr lang="ru-RU" sz="1100" dirty="0"/>
              <a:t>, учитель организовал работу в парах.</a:t>
            </a:r>
          </a:p>
          <a:p>
            <a:pPr marL="0" indent="0">
              <a:buNone/>
            </a:pPr>
            <a:r>
              <a:rPr lang="ru-RU" sz="1100" dirty="0"/>
              <a:t>А) Поочередно учащиеся определяют, какое из перечисленных правил нужно применять к заданию 1-4, и заново проговаривают это правило.</a:t>
            </a:r>
          </a:p>
          <a:p>
            <a:pPr marL="0" indent="0">
              <a:buNone/>
            </a:pPr>
            <a:r>
              <a:rPr lang="ru-RU" sz="1100" dirty="0"/>
              <a:t>Б) так как большинство учащиеся не справились с представлением выражения в виде квадрата, учитель раздал заранее подготовленные карточки (либо написал на доске задания) с заданиями типа:</a:t>
            </a:r>
          </a:p>
          <a:p>
            <a:pPr marL="0" indent="0">
              <a:buNone/>
            </a:pPr>
            <a:r>
              <a:rPr lang="ru-RU" sz="1100" dirty="0"/>
              <a:t>Представьте в виде квадрата следующие выражения: 8166 =; 100=; 121х2 =; 144а4 в2= … и др. </a:t>
            </a:r>
          </a:p>
          <a:p>
            <a:pPr marL="0" indent="0">
              <a:buNone/>
            </a:pPr>
            <a:r>
              <a:rPr lang="ru-RU" sz="1100" dirty="0"/>
              <a:t>После обсуждения в парах учащиеся записывают ответ. </a:t>
            </a:r>
          </a:p>
          <a:p>
            <a:pPr marL="0" indent="0">
              <a:buNone/>
            </a:pPr>
            <a:r>
              <a:rPr lang="ru-RU" sz="1100" dirty="0"/>
              <a:t>Учитель послушает 2-3 учеников, если ответы совпадают, записывают на доске, если есть разногласия в ответах, то заслушиваются ответы и рассуждения  всех учеников, и все вместе находят правильное решение.</a:t>
            </a:r>
          </a:p>
          <a:p>
            <a:pPr marL="0" indent="0">
              <a:buNone/>
            </a:pPr>
            <a:r>
              <a:rPr lang="ru-RU" sz="1100" b="1" dirty="0" err="1"/>
              <a:t>В­третьих</a:t>
            </a:r>
            <a:r>
              <a:rPr lang="ru-RU" sz="1100" dirty="0"/>
              <a:t>, учитель организовывает работу в группах. Ученики объединились в группы по 4 -5 человек. Каждый пример они решают вместе, заново проговаривают применяемую формулу или правило. Затем 1 ученик от группы озвучивает решение у доски.</a:t>
            </a:r>
          </a:p>
          <a:p>
            <a:pPr marL="0" indent="0">
              <a:buNone/>
            </a:pPr>
            <a:r>
              <a:rPr lang="ru-RU" sz="1100" dirty="0"/>
              <a:t>Затем каждая группа получает задание, подобное самостоятельной работе (либо одинаковое, либо дифференцированное) и выполняет его сообща под непосредственным руководством лидера группы и учителя.</a:t>
            </a:r>
          </a:p>
          <a:p>
            <a:pPr marL="0" indent="0">
              <a:buNone/>
            </a:pPr>
            <a:r>
              <a:rPr lang="ru-RU" sz="1100" b="1" dirty="0"/>
              <a:t>Задание на дом</a:t>
            </a:r>
            <a:r>
              <a:rPr lang="ru-RU" sz="1100" dirty="0"/>
              <a:t>: Составить и решить самим задание, подобное №1; №2; самостоятельные работы №1047, дополнительно – №1049 </a:t>
            </a:r>
          </a:p>
        </p:txBody>
      </p:sp>
    </p:spTree>
    <p:extLst>
      <p:ext uri="{BB962C8B-B14F-4D97-AF65-F5344CB8AC3E}">
        <p14:creationId xmlns:p14="http://schemas.microsoft.com/office/powerpoint/2010/main" val="3782242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036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КРИТЕРИИ ОЦЕНИВАНИЯ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/>
              <a:t>Примеры критериев оценивания по математике</a:t>
            </a:r>
            <a:r>
              <a:rPr lang="ru-RU" sz="2000" dirty="0"/>
              <a:t>.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  правильный выбор действий, операций;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  верность вычислений (в случае проверки вычислительных умений);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  соответствие пояснительного текста, ответа заданий, наименования величин, с выполненным и действиями и полученным результатом;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  полнота выполненных действий, операций, существенно влияющих на получение правильного ответа;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  соответствие выполненных измерений и геометрических построений заданным параметрам;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  правильное записывание, списывание данных (чисел, знаков, обозначений, величин);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  правильные записи математических терминов, символов при оформлении математических выкладок;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  наличие записи действий;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/>
              <a:t>  умение устно дать соответствующее объяснение при правильно выполненном задании.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3155197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1008113"/>
          </a:xfrm>
        </p:spPr>
        <p:txBody>
          <a:bodyPr/>
          <a:lstStyle/>
          <a:p>
            <a:pPr algn="ctr"/>
            <a:r>
              <a:rPr lang="ru-RU" b="1" dirty="0"/>
              <a:t>ВЫВОДЫ: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9082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1.  Для повышения качества образования необходимо систематическое, целенаправлен­ное использование различных техник формирующего оценивания.</a:t>
            </a:r>
          </a:p>
          <a:p>
            <a:pPr marL="0" indent="0">
              <a:buNone/>
            </a:pPr>
            <a:r>
              <a:rPr lang="ru-RU" sz="2400" dirty="0"/>
              <a:t>2. Учитель должен уметь отбирать различные техники, исходя из цели оценивания.</a:t>
            </a:r>
          </a:p>
          <a:p>
            <a:pPr marL="0" indent="0">
              <a:buNone/>
            </a:pPr>
            <a:r>
              <a:rPr lang="ru-RU" sz="2400" dirty="0"/>
              <a:t>3.  Сбор данных (результатов) – обязательный элемент использования техник формирующего оценивания. Учитель должен вести журнал регистрации достижений учащихся.</a:t>
            </a:r>
          </a:p>
          <a:p>
            <a:pPr marL="0" indent="0">
              <a:buNone/>
            </a:pPr>
            <a:r>
              <a:rPr lang="ru-RU" sz="2400" dirty="0"/>
              <a:t>4. Анализируя результаты проверочных работ, учитель должен выявить тех учеников или группы детей, для которых определенные задания представляют сложность, также наиболее трудные, проблемные для учеников вопросы, задания. На основании полу­ченных результатов он должен внести изменения, корректировки в свои планы.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355957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764704"/>
          </a:xfrm>
        </p:spPr>
        <p:txBody>
          <a:bodyPr/>
          <a:lstStyle/>
          <a:p>
            <a:r>
              <a:rPr lang="ru-RU" dirty="0"/>
              <a:t>Использованная 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9036496" cy="53402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1.  Воронин А.С. Словарь терминов по общей и социальной педагогике, 2006 г.</a:t>
            </a:r>
          </a:p>
          <a:p>
            <a:pPr marL="0" indent="0">
              <a:buNone/>
            </a:pPr>
            <a:r>
              <a:rPr lang="ru-RU" sz="2000" dirty="0"/>
              <a:t>2.  </a:t>
            </a:r>
            <a:r>
              <a:rPr lang="ru-RU" sz="2000" dirty="0" err="1"/>
              <a:t>Ганзалис</a:t>
            </a:r>
            <a:r>
              <a:rPr lang="ru-RU" sz="2000" dirty="0"/>
              <a:t> Р. «Руководство по </a:t>
            </a:r>
            <a:r>
              <a:rPr lang="ru-RU" sz="2000" dirty="0" err="1"/>
              <a:t>формативному</a:t>
            </a:r>
            <a:r>
              <a:rPr lang="ru-RU" sz="2000" dirty="0"/>
              <a:t> и </a:t>
            </a:r>
            <a:r>
              <a:rPr lang="ru-RU" sz="2000" dirty="0" err="1"/>
              <a:t>суммативному</a:t>
            </a:r>
            <a:r>
              <a:rPr lang="ru-RU" sz="2000" dirty="0"/>
              <a:t> оцениванию» – Б., 2007.</a:t>
            </a:r>
          </a:p>
          <a:p>
            <a:pPr marL="0" indent="0">
              <a:buNone/>
            </a:pPr>
            <a:r>
              <a:rPr lang="ru-RU" sz="2000" dirty="0"/>
              <a:t>3.  </a:t>
            </a:r>
            <a:r>
              <a:rPr lang="ru-RU" sz="2000" dirty="0" err="1"/>
              <a:t>Гин</a:t>
            </a:r>
            <a:r>
              <a:rPr lang="ru-RU" sz="2000" dirty="0"/>
              <a:t> А. «Приемы педагогической техники». – Москва, 2004 г.</a:t>
            </a:r>
          </a:p>
          <a:p>
            <a:pPr marL="0" indent="0">
              <a:buNone/>
            </a:pPr>
            <a:r>
              <a:rPr lang="ru-RU" sz="2000" dirty="0"/>
              <a:t>4.  Математика (приложение к газете 1 сентября) № 21, 1997 г.</a:t>
            </a:r>
          </a:p>
          <a:p>
            <a:pPr marL="0" indent="0">
              <a:buNone/>
            </a:pPr>
            <a:r>
              <a:rPr lang="ru-RU" sz="2000" dirty="0"/>
              <a:t>5.  </a:t>
            </a:r>
            <a:r>
              <a:rPr lang="ru-RU" sz="2000" dirty="0" err="1"/>
              <a:t>Низовская</a:t>
            </a:r>
            <a:r>
              <a:rPr lang="ru-RU" sz="2000" dirty="0"/>
              <a:t> </a:t>
            </a:r>
            <a:r>
              <a:rPr lang="ru-RU" sz="2000" dirty="0" err="1"/>
              <a:t>и.А</a:t>
            </a:r>
            <a:r>
              <a:rPr lang="ru-RU" sz="2000" dirty="0"/>
              <a:t>. Словарь программы «Развитие критического мышления через чтение и письмо». – Бишкек: </a:t>
            </a:r>
            <a:r>
              <a:rPr lang="ru-RU" sz="2000" dirty="0" err="1"/>
              <a:t>ОФЦиР</a:t>
            </a:r>
            <a:r>
              <a:rPr lang="ru-RU" sz="2000" dirty="0"/>
              <a:t>, 2003.</a:t>
            </a:r>
          </a:p>
          <a:p>
            <a:pPr marL="0" indent="0">
              <a:buNone/>
            </a:pPr>
            <a:r>
              <a:rPr lang="ru-RU" sz="2000" dirty="0"/>
              <a:t>6.  Оганесян В.А. и др. «Методика преподавания математики в средней школе». М.: «Просвещение», 1975 г.</a:t>
            </a:r>
          </a:p>
          <a:p>
            <a:pPr marL="0" indent="0">
              <a:buNone/>
            </a:pPr>
            <a:r>
              <a:rPr lang="ru-RU" sz="2000" dirty="0"/>
              <a:t>7.  Поурочные планы 5-6-7-8-9 классов. издательство «Учитель», 2003 г.</a:t>
            </a:r>
          </a:p>
          <a:p>
            <a:pPr marL="0" indent="0">
              <a:buNone/>
            </a:pPr>
            <a:r>
              <a:rPr lang="ru-RU" sz="2000" dirty="0"/>
              <a:t>8.  Результаты международного исследования функциональной грамотности 15- летних учащихся PISA. – 2006</a:t>
            </a:r>
          </a:p>
          <a:p>
            <a:pPr marL="0" indent="0">
              <a:buNone/>
            </a:pPr>
            <a:r>
              <a:rPr lang="ru-RU" sz="2000" dirty="0"/>
              <a:t>9.  Шакиров Р. </a:t>
            </a:r>
            <a:r>
              <a:rPr lang="ru-RU" sz="2000" dirty="0" err="1"/>
              <a:t>Буркитова</a:t>
            </a:r>
            <a:r>
              <a:rPr lang="ru-RU" sz="2000" dirty="0"/>
              <a:t> А и др. Оценивание учебных достижений учащихся., Методическое пособие., Б., 2011 г.</a:t>
            </a:r>
          </a:p>
          <a:p>
            <a:pPr marL="0" indent="0">
              <a:buNone/>
            </a:pPr>
            <a:r>
              <a:rPr lang="ru-RU" sz="2000" dirty="0"/>
              <a:t>10.  Шамова </a:t>
            </a:r>
            <a:r>
              <a:rPr lang="ru-RU" sz="2000" dirty="0" err="1"/>
              <a:t>т.и</a:t>
            </a:r>
            <a:r>
              <a:rPr lang="ru-RU" sz="2000" dirty="0"/>
              <a:t>. Давыденко </a:t>
            </a:r>
            <a:r>
              <a:rPr lang="ru-RU" sz="2000" dirty="0" err="1"/>
              <a:t>т.М</a:t>
            </a:r>
            <a:r>
              <a:rPr lang="ru-RU" sz="2000" dirty="0"/>
              <a:t>. «Управление образовательным процессом в адаптивной школе.»</a:t>
            </a:r>
          </a:p>
        </p:txBody>
      </p:sp>
    </p:spTree>
    <p:extLst>
      <p:ext uri="{BB962C8B-B14F-4D97-AF65-F5344CB8AC3E}">
        <p14:creationId xmlns:p14="http://schemas.microsoft.com/office/powerpoint/2010/main" val="8843854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1. Государственная программа обучения для основной школы www.oppekava.ee</a:t>
            </a:r>
          </a:p>
          <a:p>
            <a:pPr marL="0" indent="0">
              <a:buNone/>
            </a:pPr>
            <a:r>
              <a:rPr lang="ru-RU" sz="2400" dirty="0"/>
              <a:t>2. И.С. Фишман, Г.Б. Голуб</a:t>
            </a:r>
          </a:p>
          <a:p>
            <a:pPr marL="0" indent="0">
              <a:buNone/>
            </a:pPr>
            <a:r>
              <a:rPr lang="ru-RU" sz="2400" dirty="0"/>
              <a:t>Формирующая оценка образовательных результатов</a:t>
            </a:r>
          </a:p>
          <a:p>
            <a:pPr marL="0" indent="0">
              <a:buNone/>
            </a:pPr>
            <a:r>
              <a:rPr lang="ru-RU" sz="2400" dirty="0"/>
              <a:t>3. Р.Х. Шакиров, М.Ф. </a:t>
            </a:r>
            <a:r>
              <a:rPr lang="ru-RU" sz="2400" dirty="0" err="1"/>
              <a:t>Кыдыралиева</a:t>
            </a:r>
            <a:r>
              <a:rPr lang="ru-RU" sz="2400" dirty="0"/>
              <a:t>, Г.Н. Сахарова, А.А. </a:t>
            </a:r>
            <a:r>
              <a:rPr lang="ru-RU" sz="2400" dirty="0" err="1"/>
              <a:t>Буркитова</a:t>
            </a:r>
            <a:endParaRPr lang="ru-RU" sz="2400" dirty="0"/>
          </a:p>
          <a:p>
            <a:pPr marL="0" indent="0">
              <a:buNone/>
            </a:pPr>
            <a:r>
              <a:rPr lang="ru-RU" sz="2400" dirty="0" err="1"/>
              <a:t>Формативное</a:t>
            </a:r>
            <a:r>
              <a:rPr lang="ru-RU" sz="2400" dirty="0"/>
              <a:t> оценивание на уроках математики. Практическое пособие для учителя</a:t>
            </a:r>
          </a:p>
          <a:p>
            <a:pPr marL="0" indent="0">
              <a:buNone/>
            </a:pPr>
            <a:r>
              <a:rPr lang="ru-RU" sz="2400" dirty="0"/>
              <a:t>4. Н.А. Ким Справочник учителя математики</a:t>
            </a:r>
          </a:p>
          <a:p>
            <a:pPr marL="0" indent="0">
              <a:buNone/>
            </a:pPr>
            <a:r>
              <a:rPr lang="ru-RU" sz="2400" dirty="0"/>
              <a:t>5. http://www.intel.com/cd/corporate/education/emea/rus/377338.htm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1897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Сайты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5691" y="2060848"/>
            <a:ext cx="82809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11.  </a:t>
            </a:r>
            <a:r>
              <a:rPr lang="en-US" sz="2000" dirty="0"/>
              <a:t>Shirley Clarke. Unlocking Formative assessment. – 2001.</a:t>
            </a:r>
          </a:p>
          <a:p>
            <a:r>
              <a:rPr lang="en-US" sz="2000" dirty="0"/>
              <a:t>12.  http://www.aforismo.ru/authors/859/</a:t>
            </a:r>
          </a:p>
          <a:p>
            <a:r>
              <a:rPr lang="en-US" sz="2000" dirty="0"/>
              <a:t>13.  http://www.gramota.ru </a:t>
            </a:r>
          </a:p>
          <a:p>
            <a:r>
              <a:rPr lang="en-US" sz="2000" dirty="0"/>
              <a:t>14.  http://festival.1september.ru/articles/412271/</a:t>
            </a:r>
          </a:p>
          <a:p>
            <a:r>
              <a:rPr lang="en-US" sz="2000" dirty="0"/>
              <a:t>15.  http://festival.1september.ru/articles/570689/</a:t>
            </a:r>
          </a:p>
          <a:p>
            <a:r>
              <a:rPr lang="en-US" sz="2000" dirty="0"/>
              <a:t>16.  vita-centr.ru/Other/343.doc</a:t>
            </a:r>
          </a:p>
          <a:p>
            <a:r>
              <a:rPr lang="en-US" sz="2000" dirty="0"/>
              <a:t>17.  luckowl.grodno.unibel.by/</a:t>
            </a:r>
            <a:r>
              <a:rPr lang="en-US" sz="2000" dirty="0" err="1"/>
              <a:t>sm.aspx?uid</a:t>
            </a:r>
            <a:r>
              <a:rPr lang="en-US" sz="2000" dirty="0"/>
              <a:t>=368</a:t>
            </a:r>
          </a:p>
          <a:p>
            <a:r>
              <a:rPr lang="en-US" sz="2000" dirty="0"/>
              <a:t>18.  http://ru.wikipedia.org/wiki</a:t>
            </a:r>
          </a:p>
          <a:p>
            <a:r>
              <a:rPr lang="en-US" sz="2000" dirty="0"/>
              <a:t>19.  http://school.xvatit.com/index.php</a:t>
            </a:r>
          </a:p>
          <a:p>
            <a:r>
              <a:rPr lang="en-US" sz="2000" dirty="0"/>
              <a:t>20.  teachermoa.21309s01.edusite.ru</a:t>
            </a:r>
          </a:p>
          <a:p>
            <a:r>
              <a:rPr lang="en-US" sz="2000" dirty="0"/>
              <a:t>21.  http://blog.discoveryeducation.com/assessment/files/2009/02/blackbox_artick.pdf</a:t>
            </a:r>
          </a:p>
        </p:txBody>
      </p:sp>
    </p:spTree>
    <p:extLst>
      <p:ext uri="{BB962C8B-B14F-4D97-AF65-F5344CB8AC3E}">
        <p14:creationId xmlns:p14="http://schemas.microsoft.com/office/powerpoint/2010/main" val="367494569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/>
              <a:t>«Скажи мне — и я забуду.</a:t>
            </a:r>
          </a:p>
          <a:p>
            <a:pPr marL="0" indent="0" algn="ctr">
              <a:buNone/>
            </a:pPr>
            <a:r>
              <a:rPr lang="ru-RU" sz="4000" dirty="0"/>
              <a:t>Покажи мне — и я запомню.</a:t>
            </a:r>
          </a:p>
          <a:p>
            <a:pPr marL="0" indent="0" algn="ctr">
              <a:buNone/>
            </a:pPr>
            <a:r>
              <a:rPr lang="ru-RU" sz="4000" dirty="0"/>
              <a:t>Позволь мне сделать —</a:t>
            </a:r>
          </a:p>
          <a:p>
            <a:pPr marL="0" indent="0" algn="ctr">
              <a:buNone/>
            </a:pPr>
            <a:r>
              <a:rPr lang="ru-RU" sz="4000" dirty="0"/>
              <a:t>и это станет моим навсегда».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9206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dirty="0"/>
              <a:t>Пять принципов </a:t>
            </a:r>
            <a:r>
              <a:rPr lang="ru-RU" dirty="0" err="1"/>
              <a:t>формативного</a:t>
            </a:r>
            <a:r>
              <a:rPr lang="ru-RU" dirty="0"/>
              <a:t> оценивания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1. Учитель регулярно обеспечивает обратную связь, предоставляя учащимся комментарии, замечания и т.п. по поводу их деятельности.</a:t>
            </a:r>
          </a:p>
          <a:p>
            <a:pPr marL="0" indent="0">
              <a:buNone/>
            </a:pPr>
            <a:r>
              <a:rPr lang="ru-RU" dirty="0"/>
              <a:t>2. Учащиеся принимают активное участие в организации процесса собственного обучения.</a:t>
            </a:r>
          </a:p>
          <a:p>
            <a:pPr marL="0" indent="0">
              <a:buNone/>
            </a:pPr>
            <a:r>
              <a:rPr lang="ru-RU" dirty="0"/>
              <a:t>3. Учитель меняет техники и технологии обучения в зависимости от изменения результатов обучения учащихся.</a:t>
            </a:r>
          </a:p>
          <a:p>
            <a:pPr marL="0" indent="0">
              <a:buNone/>
            </a:pPr>
            <a:r>
              <a:rPr lang="ru-RU" dirty="0"/>
              <a:t>4. Учитель осознает, что оценивание посредством отметки резко снижает мотивацию и самооценку учащихся.</a:t>
            </a:r>
          </a:p>
          <a:p>
            <a:pPr marL="0" indent="0">
              <a:buNone/>
            </a:pPr>
            <a:r>
              <a:rPr lang="ru-RU" dirty="0"/>
              <a:t>5. Учитель осознает необходимость научить учащихся принципам самооценки и способам улучшения собственных результатов</a:t>
            </a:r>
          </a:p>
        </p:txBody>
      </p:sp>
    </p:spTree>
    <p:extLst>
      <p:ext uri="{BB962C8B-B14F-4D97-AF65-F5344CB8AC3E}">
        <p14:creationId xmlns:p14="http://schemas.microsoft.com/office/powerpoint/2010/main" val="1857298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65126"/>
            <a:ext cx="8784976" cy="1325563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Не обязательно использовать методы каждого</a:t>
            </a:r>
            <a:br>
              <a:rPr lang="ru-RU" sz="3200" b="1" dirty="0"/>
            </a:br>
            <a:r>
              <a:rPr lang="ru-RU" sz="3200" b="1" dirty="0"/>
              <a:t>принципа, но необходимо включать все типы</a:t>
            </a:r>
            <a:br>
              <a:rPr lang="ru-RU" sz="3200" b="1" dirty="0"/>
            </a:br>
            <a:r>
              <a:rPr lang="ru-RU" sz="3200" b="1" dirty="0"/>
              <a:t>оценивания в общий план.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88840"/>
            <a:ext cx="758152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Определение потребностей учеников</a:t>
            </a:r>
          </a:p>
          <a:p>
            <a:pPr marL="0" indent="0">
              <a:buNone/>
            </a:pPr>
            <a:r>
              <a:rPr lang="ru-RU" dirty="0"/>
              <a:t>2. Развитие самостоятельности и взаимодействия (самоконтроль)</a:t>
            </a:r>
          </a:p>
          <a:p>
            <a:pPr marL="0" indent="0">
              <a:buNone/>
            </a:pPr>
            <a:r>
              <a:rPr lang="ru-RU" dirty="0"/>
              <a:t>3. Наблюдение за процессом </a:t>
            </a:r>
          </a:p>
          <a:p>
            <a:pPr marL="0" indent="0">
              <a:buNone/>
            </a:pPr>
            <a:r>
              <a:rPr lang="ru-RU" dirty="0"/>
              <a:t>4. Проверка понимания и поддержка познания</a:t>
            </a:r>
          </a:p>
          <a:p>
            <a:pPr marL="0" indent="0">
              <a:buNone/>
            </a:pPr>
            <a:r>
              <a:rPr lang="ru-RU" dirty="0"/>
              <a:t>5. Доказательство понимания и умения.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027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332656"/>
            <a:ext cx="7704856" cy="62646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200" b="1" dirty="0"/>
              <a:t>Цель обучения с позиции ученика</a:t>
            </a:r>
          </a:p>
          <a:p>
            <a:pPr marL="0" indent="0">
              <a:buNone/>
            </a:pPr>
            <a:r>
              <a:rPr lang="ru-RU" sz="2800" dirty="0"/>
              <a:t>Цели должны быть: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конкретными, специфичными, чтобы ясно представлять, чего следует добиться;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измеряемыми, чтобы можно было точно сказать, что цели достигнуты, возможными для оценивания;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 достижимыми, т.е. реалистичными, чтобы соответствовать условиям обучения и возможностям учащихся;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 ориентированными на действие, чтобы понять, какое именно действие принесет желаемый результат;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 иметь четкие сроки и разумные средства для выполнения. </a:t>
            </a:r>
          </a:p>
        </p:txBody>
      </p:sp>
    </p:spTree>
    <p:extLst>
      <p:ext uri="{BB962C8B-B14F-4D97-AF65-F5344CB8AC3E}">
        <p14:creationId xmlns:p14="http://schemas.microsoft.com/office/powerpoint/2010/main" val="3765550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4104456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Пример 1. </a:t>
            </a:r>
          </a:p>
          <a:p>
            <a:pPr marL="0" indent="0">
              <a:buNone/>
            </a:pPr>
            <a:r>
              <a:rPr lang="ru-RU" dirty="0"/>
              <a:t>Цель урока: </a:t>
            </a:r>
            <a:r>
              <a:rPr lang="ru-RU" b="1" dirty="0"/>
              <a:t>«Уметь составлять и решать пропорции»</a:t>
            </a:r>
          </a:p>
          <a:p>
            <a:pPr marL="0" indent="0">
              <a:buNone/>
            </a:pPr>
            <a:r>
              <a:rPr lang="ru-RU" dirty="0"/>
              <a:t>используем следующие вопросы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211960" y="188640"/>
            <a:ext cx="4474840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      Пример 2. </a:t>
            </a:r>
          </a:p>
          <a:p>
            <a:pPr marL="0" indent="0">
              <a:buNone/>
            </a:pPr>
            <a:r>
              <a:rPr lang="ru-RU" dirty="0"/>
              <a:t>        Цель урока: </a:t>
            </a:r>
            <a:r>
              <a:rPr lang="ru-RU" b="1" dirty="0"/>
              <a:t>«Повышение      уровня знаний учеников»</a:t>
            </a:r>
          </a:p>
          <a:p>
            <a:pPr marL="0" indent="0">
              <a:buNone/>
            </a:pPr>
            <a:r>
              <a:rPr lang="ru-RU" dirty="0"/>
              <a:t>для анализа:</a:t>
            </a: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507448"/>
              </p:ext>
            </p:extLst>
          </p:nvPr>
        </p:nvGraphicFramePr>
        <p:xfrm>
          <a:off x="251520" y="2060848"/>
          <a:ext cx="3888432" cy="4392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6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0331">
                <a:tc>
                  <a:txBody>
                    <a:bodyPr/>
                    <a:lstStyle/>
                    <a:p>
                      <a:r>
                        <a:rPr lang="ru-RU" dirty="0"/>
                        <a:t>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Нет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0331">
                <a:tc>
                  <a:txBody>
                    <a:bodyPr/>
                    <a:lstStyle/>
                    <a:p>
                      <a:r>
                        <a:rPr lang="ru-RU" sz="1800" dirty="0"/>
                        <a:t>Определено ли требование в этой цели обучения?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0331">
                <a:tc>
                  <a:txBody>
                    <a:bodyPr/>
                    <a:lstStyle/>
                    <a:p>
                      <a:r>
                        <a:rPr lang="ru-RU" sz="1800" dirty="0"/>
                        <a:t>Может ли большинство учеников выполнить его?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832">
                <a:tc>
                  <a:txBody>
                    <a:bodyPr/>
                    <a:lstStyle/>
                    <a:p>
                      <a:r>
                        <a:rPr lang="ru-RU" sz="1800" dirty="0"/>
                        <a:t>Можно ли оценить его?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3832">
                <a:tc>
                  <a:txBody>
                    <a:bodyPr/>
                    <a:lstStyle/>
                    <a:p>
                      <a:r>
                        <a:rPr lang="ru-RU" sz="1800" dirty="0"/>
                        <a:t>Ученик выполняет его?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3832">
                <a:tc>
                  <a:txBody>
                    <a:bodyPr/>
                    <a:lstStyle/>
                    <a:p>
                      <a:r>
                        <a:rPr lang="ru-RU" sz="1800" dirty="0"/>
                        <a:t>Глаголы конкретные?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559340"/>
              </p:ext>
            </p:extLst>
          </p:nvPr>
        </p:nvGraphicFramePr>
        <p:xfrm>
          <a:off x="4932040" y="1916832"/>
          <a:ext cx="3888432" cy="4392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6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0331">
                <a:tc>
                  <a:txBody>
                    <a:bodyPr/>
                    <a:lstStyle/>
                    <a:p>
                      <a:r>
                        <a:rPr lang="ru-RU" dirty="0"/>
                        <a:t>Вопросы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Нет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0331">
                <a:tc>
                  <a:txBody>
                    <a:bodyPr/>
                    <a:lstStyle/>
                    <a:p>
                      <a:r>
                        <a:rPr lang="ru-RU" sz="1800" dirty="0"/>
                        <a:t>Определено ли требование в этой цели обучения?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1800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0331">
                <a:tc>
                  <a:txBody>
                    <a:bodyPr/>
                    <a:lstStyle/>
                    <a:p>
                      <a:r>
                        <a:rPr lang="ru-RU" sz="1800" dirty="0"/>
                        <a:t>Может ли большинство учеников выполнить его?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1800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832">
                <a:tc>
                  <a:txBody>
                    <a:bodyPr/>
                    <a:lstStyle/>
                    <a:p>
                      <a:r>
                        <a:rPr lang="ru-RU" sz="1800" dirty="0"/>
                        <a:t>Можно ли оценить его?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1800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3832">
                <a:tc>
                  <a:txBody>
                    <a:bodyPr/>
                    <a:lstStyle/>
                    <a:p>
                      <a:r>
                        <a:rPr lang="ru-RU" sz="1800" dirty="0"/>
                        <a:t>Ученик выполняет его?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1800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3832">
                <a:tc>
                  <a:txBody>
                    <a:bodyPr/>
                    <a:lstStyle/>
                    <a:p>
                      <a:r>
                        <a:rPr lang="ru-RU" sz="1800" dirty="0"/>
                        <a:t>Глаголы конкретные?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sz="1800" dirty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565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dirty="0"/>
              <a:t>Порядок представления цели урока ученикам</a:t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(1)  озвучена учителем в самом начале урока;</a:t>
            </a:r>
          </a:p>
          <a:p>
            <a:pPr marL="0" indent="0">
              <a:buNone/>
            </a:pPr>
            <a:r>
              <a:rPr lang="ru-RU" dirty="0"/>
              <a:t>(2)  представлена ученикам в виде текста на доске, плакате или иным способом;</a:t>
            </a:r>
          </a:p>
          <a:p>
            <a:pPr marL="0" indent="0">
              <a:buNone/>
            </a:pPr>
            <a:r>
              <a:rPr lang="ru-RU" dirty="0"/>
              <a:t>(3)  понята и принята учениками</a:t>
            </a:r>
          </a:p>
          <a:p>
            <a:pPr marL="0" indent="0">
              <a:buNone/>
            </a:pPr>
            <a:r>
              <a:rPr lang="ru-RU" dirty="0"/>
              <a:t>Н-р:</a:t>
            </a:r>
          </a:p>
          <a:p>
            <a:pPr marL="0" indent="0">
              <a:buNone/>
            </a:pPr>
            <a:r>
              <a:rPr lang="ru-RU" dirty="0"/>
              <a:t>        К концу урока я смогу находить значения   </a:t>
            </a:r>
          </a:p>
          <a:p>
            <a:pPr marL="0" indent="0">
              <a:buNone/>
            </a:pPr>
            <a:r>
              <a:rPr lang="ru-RU" dirty="0"/>
              <a:t>        выражений, содержащих степень с </a:t>
            </a:r>
          </a:p>
          <a:p>
            <a:pPr marL="0" indent="0">
              <a:buNone/>
            </a:pPr>
            <a:r>
              <a:rPr lang="ru-RU" dirty="0"/>
              <a:t>         натуральным показателем.</a:t>
            </a:r>
          </a:p>
        </p:txBody>
      </p:sp>
    </p:spTree>
    <p:extLst>
      <p:ext uri="{BB962C8B-B14F-4D97-AF65-F5344CB8AC3E}">
        <p14:creationId xmlns:p14="http://schemas.microsoft.com/office/powerpoint/2010/main" val="644379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Подготовка индикаторов </a:t>
            </a:r>
            <a:r>
              <a:rPr lang="ru-RU" sz="3200" b="1" dirty="0"/>
              <a:t>определения</a:t>
            </a:r>
            <a:r>
              <a:rPr lang="ru-RU" sz="3600" b="1" dirty="0"/>
              <a:t> уровня  достижения цели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7974606" cy="595709"/>
          </a:xfrm>
        </p:spPr>
        <p:txBody>
          <a:bodyPr/>
          <a:lstStyle/>
          <a:p>
            <a:r>
              <a:rPr lang="ru-RU" sz="2400" dirty="0"/>
              <a:t>Класс: 7. тема: Степень с натуральным показателем</a:t>
            </a:r>
          </a:p>
          <a:p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29842" y="2060848"/>
            <a:ext cx="3222078" cy="412881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Цели урока (фрагмент</a:t>
            </a:r>
            <a:r>
              <a:rPr lang="ru-RU" dirty="0"/>
              <a:t>)</a:t>
            </a:r>
          </a:p>
          <a:p>
            <a:pPr marL="0" indent="0">
              <a:buNone/>
            </a:pPr>
            <a:r>
              <a:rPr lang="ru-RU" sz="2800" dirty="0"/>
              <a:t>  В конце урока учащиеся смогут применять свойства степени с натуральным показателем.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3923928" y="1988840"/>
            <a:ext cx="4824536" cy="42008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Индикаторы определения уровня достижения цели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sz="2600" dirty="0"/>
              <a:t>Учащиеся достигнут цели, если в конце урока смогут решать задачи следующего содержания и уровня </a:t>
            </a:r>
          </a:p>
          <a:p>
            <a:pPr marL="0" indent="0">
              <a:buNone/>
            </a:pPr>
            <a:r>
              <a:rPr lang="ru-RU" sz="2600" dirty="0"/>
              <a:t>сложности:</a:t>
            </a:r>
          </a:p>
          <a:p>
            <a:pPr marL="0" indent="0">
              <a:buNone/>
            </a:pPr>
            <a:r>
              <a:rPr lang="ru-RU" sz="2600" dirty="0"/>
              <a:t>Выполните действия: </a:t>
            </a:r>
          </a:p>
          <a:p>
            <a:pPr marL="0" indent="0">
              <a:buNone/>
            </a:pPr>
            <a:r>
              <a:rPr lang="ru-RU" sz="2600" dirty="0"/>
              <a:t>  х5 · х3;</a:t>
            </a:r>
          </a:p>
          <a:p>
            <a:pPr marL="0" indent="0">
              <a:buNone/>
            </a:pPr>
            <a:r>
              <a:rPr lang="ru-RU" sz="2600" dirty="0"/>
              <a:t>  58 : 56;</a:t>
            </a:r>
          </a:p>
          <a:p>
            <a:pPr marL="0" indent="0">
              <a:buNone/>
            </a:pPr>
            <a:r>
              <a:rPr lang="ru-RU" sz="2600" dirty="0"/>
              <a:t>  (а2 )4;</a:t>
            </a:r>
          </a:p>
          <a:p>
            <a:pPr marL="0" indent="0">
              <a:buNone/>
            </a:pPr>
            <a:r>
              <a:rPr lang="ru-RU" sz="2600" dirty="0"/>
              <a:t>  34· 54;</a:t>
            </a:r>
          </a:p>
          <a:p>
            <a:pPr marL="0" indent="0">
              <a:buNone/>
            </a:pPr>
            <a:r>
              <a:rPr lang="ru-RU" sz="2600" dirty="0"/>
              <a:t>  (</a:t>
            </a:r>
            <a:r>
              <a:rPr lang="ru-RU" sz="2600" dirty="0" err="1"/>
              <a:t>аb</a:t>
            </a:r>
            <a:r>
              <a:rPr lang="ru-RU" sz="2600" dirty="0"/>
              <a:t>)6.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726336"/>
      </p:ext>
    </p:extLst>
  </p:cSld>
  <p:clrMapOvr>
    <a:masterClrMapping/>
  </p:clrMapOvr>
</p:sld>
</file>

<file path=ppt/theme/theme1.xml><?xml version="1.0" encoding="utf-8"?>
<a:theme xmlns:a="http://schemas.openxmlformats.org/drawingml/2006/main" name="znanio.ru.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атематика - 14!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znanio.ru.1</Template>
  <TotalTime>177</TotalTime>
  <Words>2933</Words>
  <Application>Microsoft Office PowerPoint</Application>
  <PresentationFormat>Экран (4:3)</PresentationFormat>
  <Paragraphs>315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37</vt:i4>
      </vt:variant>
    </vt:vector>
  </HeadingPairs>
  <TitlesOfParts>
    <vt:vector size="43" baseType="lpstr">
      <vt:lpstr>Arial</vt:lpstr>
      <vt:lpstr>Calibri</vt:lpstr>
      <vt:lpstr>Wingdings</vt:lpstr>
      <vt:lpstr>znanio.ru.1</vt:lpstr>
      <vt:lpstr>Специальное оформление</vt:lpstr>
      <vt:lpstr>математика - 14!</vt:lpstr>
      <vt:lpstr>Формативное оценивание на уроках математики</vt:lpstr>
      <vt:lpstr>Презентация PowerPoint</vt:lpstr>
      <vt:lpstr>Презентация PowerPoint</vt:lpstr>
      <vt:lpstr>Пять принципов формативного оценивания </vt:lpstr>
      <vt:lpstr>Не обязательно использовать методы каждого принципа, но необходимо включать все типы оценивания в общий план. </vt:lpstr>
      <vt:lpstr>Презентация PowerPoint</vt:lpstr>
      <vt:lpstr>Презентация PowerPoint</vt:lpstr>
      <vt:lpstr>Порядок представления цели урока ученикам </vt:lpstr>
      <vt:lpstr>Подготовка индикаторов определения уровня  достижения цели</vt:lpstr>
      <vt:lpstr>5 класс. Математика </vt:lpstr>
      <vt:lpstr> Инструменты обратной связи: </vt:lpstr>
      <vt:lpstr>Письменная обратная связь</vt:lpstr>
      <vt:lpstr>Устная обратная связь </vt:lpstr>
      <vt:lpstr>Наблюдение одна из наиболее важных техник формирующего оценивания.</vt:lpstr>
      <vt:lpstr>НЕКОТОРЫЕ ТЕХНИКИ ФОРМАТИВНОГО   ОЦЕНИВАНИЯ НА УРОКАХ МАТЕМАТИКИ </vt:lpstr>
      <vt:lpstr>Проверка ошибочности понимания</vt:lpstr>
      <vt:lpstr>Презентация PowerPoint</vt:lpstr>
      <vt:lpstr>Мини - тест / Математический диктант</vt:lpstr>
      <vt:lpstr>Формативный тест.</vt:lpstr>
      <vt:lpstr>Формативный опрос. </vt:lpstr>
      <vt:lpstr>Таблица ЗИУ.</vt:lpstr>
      <vt:lpstr>Ресурсы учебного успеха ученика</vt:lpstr>
      <vt:lpstr>Алгоритм самооценивания (вопросы, на которые отвечает ученик): </vt:lpstr>
      <vt:lpstr>ВЗАИМООЦЕНИВАНИЕ</vt:lpstr>
      <vt:lpstr>Техника формирующегого оценивания  «Две звезды и желание»  (взаимооценивание и предоставление обратной связи) </vt:lpstr>
      <vt:lpstr>Достижения учащихся по математике можно  оценить по четырем критериям. </vt:lpstr>
      <vt:lpstr>Рабочая карта учителя:</vt:lpstr>
      <vt:lpstr>Система оценивания по видам  деятельности</vt:lpstr>
      <vt:lpstr>Алгоритм деятельности учителя по организации  формирующей оценки выше приведенный в общем  виде, можно представить следующим образом: </vt:lpstr>
      <vt:lpstr>Внесение корректив в деятельность учителя  по результатам обратной связи с целью улучшения  процесса обучения </vt:lpstr>
      <vt:lpstr>Презентация PowerPoint</vt:lpstr>
      <vt:lpstr>КРИТЕРИИ ОЦЕНИВАНИЯ </vt:lpstr>
      <vt:lpstr>ВЫВОДЫ:</vt:lpstr>
      <vt:lpstr>Использованная литература</vt:lpstr>
      <vt:lpstr>Презентация PowerPoint</vt:lpstr>
      <vt:lpstr>Сайты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Формирующее оценивание на уроках математики</dc:title>
  <dc:creator>User</dc:creator>
  <cp:lastModifiedBy>CPB</cp:lastModifiedBy>
  <cp:revision>19</cp:revision>
  <dcterms:created xsi:type="dcterms:W3CDTF">2017-02-24T11:01:41Z</dcterms:created>
  <dcterms:modified xsi:type="dcterms:W3CDTF">2024-10-31T08:40:52Z</dcterms:modified>
</cp:coreProperties>
</file>